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Saira" charset="1" panose="00000500000000000000"/>
      <p:regular r:id="rId46"/>
    </p:embeddedFont>
    <p:embeddedFont>
      <p:font typeface="Sports World" charset="1" panose="02000503020000020004"/>
      <p:regular r:id="rId47"/>
    </p:embeddedFont>
    <p:embeddedFont>
      <p:font typeface="Saira Medium" charset="1" panose="00000600000000000000"/>
      <p:regular r:id="rId48"/>
    </p:embeddedFont>
    <p:embeddedFont>
      <p:font typeface="Saira Bold" charset="1" panose="000008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2.jpeg" Type="http://schemas.openxmlformats.org/officeDocument/2006/relationships/image"/><Relationship Id="rId7" Target="../media/VAGUOKOfBCg.mp4" Type="http://schemas.openxmlformats.org/officeDocument/2006/relationships/video"/><Relationship Id="rId8" Target="../media/VAGUOKOfBCg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42.jpeg" Type="http://schemas.openxmlformats.org/officeDocument/2006/relationships/image"/><Relationship Id="rId7" Target="../media/VAGUOKB3QVw.mp4" Type="http://schemas.openxmlformats.org/officeDocument/2006/relationships/video"/><Relationship Id="rId8" Target="../media/VAGUOKB3QVw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9.jpeg" Type="http://schemas.openxmlformats.org/officeDocument/2006/relationships/image"/><Relationship Id="rId7" Target="../media/VAGUOAiLg3Y.mp4" Type="http://schemas.openxmlformats.org/officeDocument/2006/relationships/video"/><Relationship Id="rId8" Target="../media/VAGUOAiLg3Y.mp4" Type="http://schemas.microsoft.com/office/2007/relationships/media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48.jpeg" Type="http://schemas.openxmlformats.org/officeDocument/2006/relationships/image"/><Relationship Id="rId7" Target="../media/VAGUONhVhv0.mp4" Type="http://schemas.openxmlformats.org/officeDocument/2006/relationships/video"/><Relationship Id="rId8" Target="../media/VAGUONhVhv0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49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19.png" Type="http://schemas.openxmlformats.org/officeDocument/2006/relationships/image"/><Relationship Id="rId20" Target="../media/image58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49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19.png" Type="http://schemas.openxmlformats.org/officeDocument/2006/relationships/image"/><Relationship Id="rId20" Target="../media/image58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49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19.png" Type="http://schemas.openxmlformats.org/officeDocument/2006/relationships/image"/><Relationship Id="rId20" Target="../media/image58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49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19.png" Type="http://schemas.openxmlformats.org/officeDocument/2006/relationships/image"/><Relationship Id="rId20" Target="../media/image58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49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18" Target="../media/image56.svg" Type="http://schemas.openxmlformats.org/officeDocument/2006/relationships/image"/><Relationship Id="rId19" Target="../media/image57.png" Type="http://schemas.openxmlformats.org/officeDocument/2006/relationships/image"/><Relationship Id="rId2" Target="../media/image19.png" Type="http://schemas.openxmlformats.org/officeDocument/2006/relationships/image"/><Relationship Id="rId20" Target="../media/image58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49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0.jpeg" Type="http://schemas.openxmlformats.org/officeDocument/2006/relationships/image"/><Relationship Id="rId7" Target="../media/VAGUOM298Dk.mp4" Type="http://schemas.openxmlformats.org/officeDocument/2006/relationships/video"/><Relationship Id="rId8" Target="../media/VAGUOM298Dk.mp4" Type="http://schemas.microsoft.com/office/2007/relationships/media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1.jpeg" Type="http://schemas.openxmlformats.org/officeDocument/2006/relationships/image"/><Relationship Id="rId7" Target="../media/VAGUOBUsA-A.mp4" Type="http://schemas.openxmlformats.org/officeDocument/2006/relationships/video"/><Relationship Id="rId8" Target="../media/VAGUOBUsA-A.mp4" Type="http://schemas.microsoft.com/office/2007/relationships/media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68.png" Type="http://schemas.openxmlformats.org/officeDocument/2006/relationships/image"/><Relationship Id="rId15" Target="../media/image69.svg" Type="http://schemas.openxmlformats.org/officeDocument/2006/relationships/image"/><Relationship Id="rId16" Target="../media/image70.png" Type="http://schemas.openxmlformats.org/officeDocument/2006/relationships/image"/><Relationship Id="rId17" Target="../media/image71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72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7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74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75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76.jpeg" Type="http://schemas.openxmlformats.org/officeDocument/2006/relationships/image"/><Relationship Id="rId7" Target="../media/VAGUONRQF1M.mp4" Type="http://schemas.openxmlformats.org/officeDocument/2006/relationships/video"/><Relationship Id="rId8" Target="../media/VAGUONRQF1M.mp4" Type="http://schemas.microsoft.com/office/2007/relationships/media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jpeg" Type="http://schemas.openxmlformats.org/officeDocument/2006/relationships/image"/><Relationship Id="rId11" Target="../media/VAGVzzNSQOU.mp4" Type="http://schemas.openxmlformats.org/officeDocument/2006/relationships/video"/><Relationship Id="rId12" Target="../media/VAGVzzNSQOU.mp4" Type="http://schemas.microsoft.com/office/2007/relationships/media"/><Relationship Id="rId13" Target="../media/image81.jpeg" Type="http://schemas.openxmlformats.org/officeDocument/2006/relationships/image"/><Relationship Id="rId2" Target="../media/image1.pn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79.jpeg" Type="http://schemas.openxmlformats.org/officeDocument/2006/relationships/image"/><Relationship Id="rId8" Target="../media/VAGVz7E4XoA.mp4" Type="http://schemas.openxmlformats.org/officeDocument/2006/relationships/video"/><Relationship Id="rId9" Target="../media/VAGVz7E4XoA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jpeg" Type="http://schemas.openxmlformats.org/officeDocument/2006/relationships/image"/><Relationship Id="rId3" Target="../media/image83.png" Type="http://schemas.openxmlformats.org/officeDocument/2006/relationships/image"/><Relationship Id="rId4" Target="../media/image84.jpeg" Type="http://schemas.openxmlformats.org/officeDocument/2006/relationships/image"/><Relationship Id="rId5" Target="../media/image8.png" Type="http://schemas.openxmlformats.org/officeDocument/2006/relationships/image"/><Relationship Id="rId6" Target="../media/image8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12.jpeg" Type="http://schemas.openxmlformats.org/officeDocument/2006/relationships/image"/><Relationship Id="rId7" Target="../media/VAGUOKOfBCg.mp4" Type="http://schemas.openxmlformats.org/officeDocument/2006/relationships/video"/><Relationship Id="rId8" Target="../media/VAGUOKOfBCg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UYbAsIB8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8.png" Type="http://schemas.openxmlformats.org/officeDocument/2006/relationships/image"/><Relationship Id="rId8" Target="../media/image15.jpeg" Type="http://schemas.openxmlformats.org/officeDocument/2006/relationships/image"/><Relationship Id="rId9" Target="../media/VAGUYbAsIB8.mp4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11" Target="../media/VAGVz9vOlVc.mp4" Type="http://schemas.openxmlformats.org/officeDocument/2006/relationships/video"/><Relationship Id="rId12" Target="../media/VAGVz9vOlVc.mp4" Type="http://schemas.microsoft.com/office/2007/relationships/media"/><Relationship Id="rId13" Target="../media/image18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8.png" Type="http://schemas.openxmlformats.org/officeDocument/2006/relationships/image"/><Relationship Id="rId7" Target="../media/image16.jpeg" Type="http://schemas.openxmlformats.org/officeDocument/2006/relationships/image"/><Relationship Id="rId8" Target="../media/VAGUYYOAjkI.mp4" Type="http://schemas.openxmlformats.org/officeDocument/2006/relationships/video"/><Relationship Id="rId9" Target="../media/VAGUYYOAjkI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25048" y="-81099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628066" y="9143199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369792" y="7546797"/>
            <a:ext cx="4322927" cy="730503"/>
            <a:chOff x="0" y="0"/>
            <a:chExt cx="950856" cy="1606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856" cy="160679"/>
            </a:xfrm>
            <a:custGeom>
              <a:avLst/>
              <a:gdLst/>
              <a:ahLst/>
              <a:cxnLst/>
              <a:rect r="r" b="b" t="t" l="l"/>
              <a:pathLst>
                <a:path h="160679" w="950856">
                  <a:moveTo>
                    <a:pt x="80340" y="0"/>
                  </a:moveTo>
                  <a:lnTo>
                    <a:pt x="870517" y="0"/>
                  </a:lnTo>
                  <a:cubicBezTo>
                    <a:pt x="891824" y="0"/>
                    <a:pt x="912259" y="8464"/>
                    <a:pt x="927325" y="23531"/>
                  </a:cubicBezTo>
                  <a:cubicBezTo>
                    <a:pt x="942392" y="38597"/>
                    <a:pt x="950856" y="59032"/>
                    <a:pt x="950856" y="80340"/>
                  </a:cubicBezTo>
                  <a:lnTo>
                    <a:pt x="950856" y="80340"/>
                  </a:lnTo>
                  <a:cubicBezTo>
                    <a:pt x="950856" y="124710"/>
                    <a:pt x="914887" y="160679"/>
                    <a:pt x="870517" y="160679"/>
                  </a:cubicBezTo>
                  <a:lnTo>
                    <a:pt x="80340" y="160679"/>
                  </a:lnTo>
                  <a:cubicBezTo>
                    <a:pt x="59032" y="160679"/>
                    <a:pt x="38597" y="152215"/>
                    <a:pt x="23531" y="137148"/>
                  </a:cubicBezTo>
                  <a:cubicBezTo>
                    <a:pt x="8464" y="122082"/>
                    <a:pt x="0" y="101647"/>
                    <a:pt x="0" y="80340"/>
                  </a:cubicBezTo>
                  <a:lnTo>
                    <a:pt x="0" y="80340"/>
                  </a:lnTo>
                  <a:cubicBezTo>
                    <a:pt x="0" y="59032"/>
                    <a:pt x="8464" y="38597"/>
                    <a:pt x="23531" y="23531"/>
                  </a:cubicBezTo>
                  <a:cubicBezTo>
                    <a:pt x="38597" y="8464"/>
                    <a:pt x="59032" y="0"/>
                    <a:pt x="803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0856" cy="19877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  <a:r>
                <a:rPr lang="en-US" sz="2394" spc="162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@Los Ángeles de Charlie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596446" y="-2000539"/>
            <a:ext cx="9563134" cy="14214642"/>
            <a:chOff x="0" y="0"/>
            <a:chExt cx="3175000" cy="4719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5"/>
              <a:stretch>
                <a:fillRect l="-55721" t="0" r="-5572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6"/>
              <a:stretch>
                <a:fillRect l="-4322" t="-3535" r="-518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056760" y="7148654"/>
            <a:ext cx="5416081" cy="1069676"/>
          </a:xfrm>
          <a:custGeom>
            <a:avLst/>
            <a:gdLst/>
            <a:ahLst/>
            <a:cxnLst/>
            <a:rect r="r" b="b" t="t" l="l"/>
            <a:pathLst>
              <a:path h="1069676" w="5416081">
                <a:moveTo>
                  <a:pt x="0" y="0"/>
                </a:moveTo>
                <a:lnTo>
                  <a:pt x="5416081" y="0"/>
                </a:lnTo>
                <a:lnTo>
                  <a:pt x="5416081" y="1069676"/>
                </a:lnTo>
                <a:lnTo>
                  <a:pt x="0" y="1069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80682" y="2410915"/>
            <a:ext cx="5492159" cy="5501133"/>
          </a:xfrm>
          <a:custGeom>
            <a:avLst/>
            <a:gdLst/>
            <a:ahLst/>
            <a:cxnLst/>
            <a:rect r="r" b="b" t="t" l="l"/>
            <a:pathLst>
              <a:path h="5501133" w="5492159">
                <a:moveTo>
                  <a:pt x="0" y="0"/>
                </a:moveTo>
                <a:lnTo>
                  <a:pt x="5492159" y="0"/>
                </a:lnTo>
                <a:lnTo>
                  <a:pt x="5492159" y="5501134"/>
                </a:lnTo>
                <a:lnTo>
                  <a:pt x="0" y="5501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9982" y="2212408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ANÁLISIS INTERNO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6895" y="3013362"/>
            <a:ext cx="8308722" cy="367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80"/>
              </a:lnSpc>
            </a:pPr>
            <a:r>
              <a:rPr lang="en-US" sz="10343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REAL MADRID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9973" y="6627313"/>
            <a:ext cx="7482566" cy="52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b="true" sz="3099" spc="148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Fútbol Club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782" y="4375599"/>
            <a:ext cx="2817023" cy="1202563"/>
            <a:chOff x="0" y="0"/>
            <a:chExt cx="741932" cy="316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Jugadores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9758" y="7696495"/>
            <a:ext cx="2817023" cy="806012"/>
            <a:chOff x="0" y="0"/>
            <a:chExt cx="741932" cy="2122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1932" cy="212283"/>
            </a:xfrm>
            <a:custGeom>
              <a:avLst/>
              <a:gdLst/>
              <a:ahLst/>
              <a:cxnLst/>
              <a:rect r="r" b="b" t="t" l="l"/>
              <a:pathLst>
                <a:path h="212283" w="741932">
                  <a:moveTo>
                    <a:pt x="106141" y="0"/>
                  </a:moveTo>
                  <a:lnTo>
                    <a:pt x="635791" y="0"/>
                  </a:lnTo>
                  <a:cubicBezTo>
                    <a:pt x="663941" y="0"/>
                    <a:pt x="690939" y="11183"/>
                    <a:pt x="710844" y="31088"/>
                  </a:cubicBezTo>
                  <a:cubicBezTo>
                    <a:pt x="730749" y="50994"/>
                    <a:pt x="741932" y="77991"/>
                    <a:pt x="741932" y="106141"/>
                  </a:cubicBezTo>
                  <a:lnTo>
                    <a:pt x="741932" y="106141"/>
                  </a:lnTo>
                  <a:cubicBezTo>
                    <a:pt x="741932" y="164762"/>
                    <a:pt x="694411" y="212283"/>
                    <a:pt x="635791" y="212283"/>
                  </a:cubicBezTo>
                  <a:lnTo>
                    <a:pt x="106141" y="212283"/>
                  </a:lnTo>
                  <a:cubicBezTo>
                    <a:pt x="77991" y="212283"/>
                    <a:pt x="50994" y="201100"/>
                    <a:pt x="31088" y="181195"/>
                  </a:cubicBezTo>
                  <a:cubicBezTo>
                    <a:pt x="11183" y="161289"/>
                    <a:pt x="0" y="134292"/>
                    <a:pt x="0" y="106141"/>
                  </a:cubicBezTo>
                  <a:lnTo>
                    <a:pt x="0" y="106141"/>
                  </a:lnTo>
                  <a:cubicBezTo>
                    <a:pt x="0" y="77991"/>
                    <a:pt x="11183" y="50994"/>
                    <a:pt x="31088" y="31088"/>
                  </a:cubicBezTo>
                  <a:cubicBezTo>
                    <a:pt x="50994" y="11183"/>
                    <a:pt x="77991" y="0"/>
                    <a:pt x="106141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41932" cy="250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Plantilla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68348" y="9064482"/>
            <a:ext cx="3579843" cy="1028117"/>
            <a:chOff x="0" y="0"/>
            <a:chExt cx="942839" cy="270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2839" cy="270780"/>
            </a:xfrm>
            <a:custGeom>
              <a:avLst/>
              <a:gdLst/>
              <a:ahLst/>
              <a:cxnLst/>
              <a:rect r="r" b="b" t="t" l="l"/>
              <a:pathLst>
                <a:path h="270780" w="942839">
                  <a:moveTo>
                    <a:pt x="110295" y="0"/>
                  </a:moveTo>
                  <a:lnTo>
                    <a:pt x="832545" y="0"/>
                  </a:lnTo>
                  <a:cubicBezTo>
                    <a:pt x="861797" y="0"/>
                    <a:pt x="889850" y="11620"/>
                    <a:pt x="910535" y="32305"/>
                  </a:cubicBezTo>
                  <a:cubicBezTo>
                    <a:pt x="931219" y="52989"/>
                    <a:pt x="942839" y="81043"/>
                    <a:pt x="942839" y="110295"/>
                  </a:cubicBezTo>
                  <a:lnTo>
                    <a:pt x="942839" y="160485"/>
                  </a:lnTo>
                  <a:cubicBezTo>
                    <a:pt x="942839" y="189737"/>
                    <a:pt x="931219" y="217791"/>
                    <a:pt x="910535" y="238475"/>
                  </a:cubicBezTo>
                  <a:cubicBezTo>
                    <a:pt x="889850" y="259159"/>
                    <a:pt x="861797" y="270780"/>
                    <a:pt x="832545" y="270780"/>
                  </a:cubicBezTo>
                  <a:lnTo>
                    <a:pt x="110295" y="270780"/>
                  </a:lnTo>
                  <a:cubicBezTo>
                    <a:pt x="81043" y="270780"/>
                    <a:pt x="52989" y="259159"/>
                    <a:pt x="32305" y="238475"/>
                  </a:cubicBezTo>
                  <a:cubicBezTo>
                    <a:pt x="11620" y="217791"/>
                    <a:pt x="0" y="189737"/>
                    <a:pt x="0" y="160485"/>
                  </a:cubicBezTo>
                  <a:lnTo>
                    <a:pt x="0" y="110295"/>
                  </a:lnTo>
                  <a:cubicBezTo>
                    <a:pt x="0" y="81043"/>
                    <a:pt x="11620" y="52989"/>
                    <a:pt x="32305" y="32305"/>
                  </a:cubicBezTo>
                  <a:cubicBezTo>
                    <a:pt x="52989" y="11620"/>
                    <a:pt x="81043" y="0"/>
                    <a:pt x="110295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42839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Instalaciones Deportivas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08464" y="2037801"/>
            <a:ext cx="3048156" cy="1028117"/>
            <a:chOff x="0" y="0"/>
            <a:chExt cx="802806" cy="270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2806" cy="270780"/>
            </a:xfrm>
            <a:custGeom>
              <a:avLst/>
              <a:gdLst/>
              <a:ahLst/>
              <a:cxnLst/>
              <a:rect r="r" b="b" t="t" l="l"/>
              <a:pathLst>
                <a:path h="270780" w="802806">
                  <a:moveTo>
                    <a:pt x="129533" y="0"/>
                  </a:moveTo>
                  <a:lnTo>
                    <a:pt x="673273" y="0"/>
                  </a:lnTo>
                  <a:cubicBezTo>
                    <a:pt x="707627" y="0"/>
                    <a:pt x="740575" y="13647"/>
                    <a:pt x="764867" y="37939"/>
                  </a:cubicBezTo>
                  <a:cubicBezTo>
                    <a:pt x="789159" y="62232"/>
                    <a:pt x="802806" y="95179"/>
                    <a:pt x="802806" y="129533"/>
                  </a:cubicBezTo>
                  <a:lnTo>
                    <a:pt x="802806" y="141246"/>
                  </a:lnTo>
                  <a:cubicBezTo>
                    <a:pt x="802806" y="175601"/>
                    <a:pt x="789159" y="208548"/>
                    <a:pt x="764867" y="232840"/>
                  </a:cubicBezTo>
                  <a:cubicBezTo>
                    <a:pt x="740575" y="257133"/>
                    <a:pt x="707627" y="270780"/>
                    <a:pt x="673273" y="270780"/>
                  </a:cubicBezTo>
                  <a:lnTo>
                    <a:pt x="129533" y="270780"/>
                  </a:lnTo>
                  <a:cubicBezTo>
                    <a:pt x="57994" y="270780"/>
                    <a:pt x="0" y="212786"/>
                    <a:pt x="0" y="141246"/>
                  </a:cubicBezTo>
                  <a:lnTo>
                    <a:pt x="0" y="129533"/>
                  </a:lnTo>
                  <a:cubicBezTo>
                    <a:pt x="0" y="95179"/>
                    <a:pt x="13647" y="62232"/>
                    <a:pt x="37939" y="37939"/>
                  </a:cubicBezTo>
                  <a:cubicBezTo>
                    <a:pt x="62232" y="13647"/>
                    <a:pt x="95179" y="0"/>
                    <a:pt x="12953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02806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Real Madrid World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53630" y="4376517"/>
            <a:ext cx="2234175" cy="1202563"/>
            <a:chOff x="0" y="0"/>
            <a:chExt cx="588425" cy="3167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8425" cy="316724"/>
            </a:xfrm>
            <a:custGeom>
              <a:avLst/>
              <a:gdLst/>
              <a:ahLst/>
              <a:cxnLst/>
              <a:rect r="r" b="b" t="t" l="l"/>
              <a:pathLst>
                <a:path h="316724" w="588425">
                  <a:moveTo>
                    <a:pt x="158362" y="0"/>
                  </a:moveTo>
                  <a:lnTo>
                    <a:pt x="430063" y="0"/>
                  </a:lnTo>
                  <a:cubicBezTo>
                    <a:pt x="472063" y="0"/>
                    <a:pt x="512343" y="16685"/>
                    <a:pt x="542041" y="46383"/>
                  </a:cubicBezTo>
                  <a:cubicBezTo>
                    <a:pt x="571740" y="76082"/>
                    <a:pt x="588425" y="116362"/>
                    <a:pt x="588425" y="158362"/>
                  </a:cubicBezTo>
                  <a:lnTo>
                    <a:pt x="588425" y="158362"/>
                  </a:lnTo>
                  <a:cubicBezTo>
                    <a:pt x="588425" y="200362"/>
                    <a:pt x="571740" y="240643"/>
                    <a:pt x="542041" y="270341"/>
                  </a:cubicBezTo>
                  <a:cubicBezTo>
                    <a:pt x="512343" y="300040"/>
                    <a:pt x="472063" y="316724"/>
                    <a:pt x="430063" y="316724"/>
                  </a:cubicBezTo>
                  <a:lnTo>
                    <a:pt x="158362" y="316724"/>
                  </a:lnTo>
                  <a:cubicBezTo>
                    <a:pt x="116362" y="316724"/>
                    <a:pt x="76082" y="300040"/>
                    <a:pt x="46383" y="270341"/>
                  </a:cubicBezTo>
                  <a:cubicBezTo>
                    <a:pt x="16685" y="240643"/>
                    <a:pt x="0" y="200362"/>
                    <a:pt x="0" y="158362"/>
                  </a:cubicBezTo>
                  <a:lnTo>
                    <a:pt x="0" y="158362"/>
                  </a:lnTo>
                  <a:cubicBezTo>
                    <a:pt x="0" y="116362"/>
                    <a:pt x="16685" y="76082"/>
                    <a:pt x="46383" y="46383"/>
                  </a:cubicBezTo>
                  <a:cubicBezTo>
                    <a:pt x="76082" y="16685"/>
                    <a:pt x="116362" y="0"/>
                    <a:pt x="158362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88425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Marca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62206" y="7498220"/>
            <a:ext cx="2817023" cy="1202563"/>
            <a:chOff x="0" y="0"/>
            <a:chExt cx="741932" cy="3167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Eventos Deportivos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3566781" y="8099501"/>
            <a:ext cx="14954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157293" y="5578162"/>
            <a:ext cx="976" cy="21183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3565805" y="4976881"/>
            <a:ext cx="2209689" cy="24913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3565805" y="4976881"/>
            <a:ext cx="1787825" cy="9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V="true">
            <a:off x="6470717" y="3065918"/>
            <a:ext cx="3461824" cy="13105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V="true">
            <a:off x="2158269" y="5579080"/>
            <a:ext cx="3617224" cy="21174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2158269" y="8502507"/>
            <a:ext cx="0" cy="5619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4916568" y="2037801"/>
            <a:ext cx="3108298" cy="1028117"/>
            <a:chOff x="0" y="0"/>
            <a:chExt cx="818647" cy="27078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8647" cy="270780"/>
            </a:xfrm>
            <a:custGeom>
              <a:avLst/>
              <a:gdLst/>
              <a:ahLst/>
              <a:cxnLst/>
              <a:rect r="r" b="b" t="t" l="l"/>
              <a:pathLst>
                <a:path h="270780" w="818647">
                  <a:moveTo>
                    <a:pt x="127027" y="0"/>
                  </a:moveTo>
                  <a:lnTo>
                    <a:pt x="691620" y="0"/>
                  </a:lnTo>
                  <a:cubicBezTo>
                    <a:pt x="725309" y="0"/>
                    <a:pt x="757619" y="13383"/>
                    <a:pt x="781441" y="37205"/>
                  </a:cubicBezTo>
                  <a:cubicBezTo>
                    <a:pt x="805263" y="61028"/>
                    <a:pt x="818647" y="93337"/>
                    <a:pt x="818647" y="127027"/>
                  </a:cubicBezTo>
                  <a:lnTo>
                    <a:pt x="818647" y="143753"/>
                  </a:lnTo>
                  <a:cubicBezTo>
                    <a:pt x="818647" y="213908"/>
                    <a:pt x="761775" y="270780"/>
                    <a:pt x="691620" y="270780"/>
                  </a:cubicBezTo>
                  <a:lnTo>
                    <a:pt x="127027" y="270780"/>
                  </a:lnTo>
                  <a:cubicBezTo>
                    <a:pt x="56872" y="270780"/>
                    <a:pt x="0" y="213908"/>
                    <a:pt x="0" y="143753"/>
                  </a:cubicBezTo>
                  <a:lnTo>
                    <a:pt x="0" y="127027"/>
                  </a:lnTo>
                  <a:cubicBezTo>
                    <a:pt x="0" y="56872"/>
                    <a:pt x="56872" y="0"/>
                    <a:pt x="127027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8647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Fundación ReALMAdrid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6470717" y="3065918"/>
            <a:ext cx="0" cy="13105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4" id="34"/>
          <p:cNvGrpSpPr/>
          <p:nvPr/>
        </p:nvGrpSpPr>
        <p:grpSpPr>
          <a:xfrm rot="0">
            <a:off x="5745106" y="6033619"/>
            <a:ext cx="2997706" cy="1028117"/>
            <a:chOff x="0" y="0"/>
            <a:chExt cx="789519" cy="2707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89519" cy="270780"/>
            </a:xfrm>
            <a:custGeom>
              <a:avLst/>
              <a:gdLst/>
              <a:ahLst/>
              <a:cxnLst/>
              <a:rect r="r" b="b" t="t" l="l"/>
              <a:pathLst>
                <a:path h="270780" w="789519">
                  <a:moveTo>
                    <a:pt x="131713" y="0"/>
                  </a:moveTo>
                  <a:lnTo>
                    <a:pt x="657806" y="0"/>
                  </a:lnTo>
                  <a:cubicBezTo>
                    <a:pt x="730549" y="0"/>
                    <a:pt x="789519" y="58970"/>
                    <a:pt x="789519" y="131713"/>
                  </a:cubicBezTo>
                  <a:lnTo>
                    <a:pt x="789519" y="139066"/>
                  </a:lnTo>
                  <a:cubicBezTo>
                    <a:pt x="789519" y="173999"/>
                    <a:pt x="775642" y="207501"/>
                    <a:pt x="750941" y="232202"/>
                  </a:cubicBezTo>
                  <a:cubicBezTo>
                    <a:pt x="726240" y="256903"/>
                    <a:pt x="692738" y="270780"/>
                    <a:pt x="657806" y="270780"/>
                  </a:cubicBezTo>
                  <a:lnTo>
                    <a:pt x="131713" y="270780"/>
                  </a:lnTo>
                  <a:cubicBezTo>
                    <a:pt x="58970" y="270780"/>
                    <a:pt x="0" y="211810"/>
                    <a:pt x="0" y="139066"/>
                  </a:cubicBezTo>
                  <a:lnTo>
                    <a:pt x="0" y="131713"/>
                  </a:lnTo>
                  <a:cubicBezTo>
                    <a:pt x="0" y="58970"/>
                    <a:pt x="58970" y="0"/>
                    <a:pt x="13171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789519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Tour Mundial (partidos)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 flipV="true">
            <a:off x="7243959" y="7061736"/>
            <a:ext cx="0" cy="4986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H="true">
            <a:off x="7243959" y="5578162"/>
            <a:ext cx="0" cy="4554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748782" y="1225276"/>
            <a:ext cx="3638648" cy="1060812"/>
            <a:chOff x="0" y="0"/>
            <a:chExt cx="958327" cy="27939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58327" cy="279391"/>
            </a:xfrm>
            <a:custGeom>
              <a:avLst/>
              <a:gdLst/>
              <a:ahLst/>
              <a:cxnLst/>
              <a:rect r="r" b="b" t="t" l="l"/>
              <a:pathLst>
                <a:path h="279391" w="958327">
                  <a:moveTo>
                    <a:pt x="108512" y="0"/>
                  </a:moveTo>
                  <a:lnTo>
                    <a:pt x="849815" y="0"/>
                  </a:lnTo>
                  <a:cubicBezTo>
                    <a:pt x="878594" y="0"/>
                    <a:pt x="906195" y="11433"/>
                    <a:pt x="926545" y="31783"/>
                  </a:cubicBezTo>
                  <a:cubicBezTo>
                    <a:pt x="946895" y="52132"/>
                    <a:pt x="958327" y="79733"/>
                    <a:pt x="958327" y="108512"/>
                  </a:cubicBezTo>
                  <a:lnTo>
                    <a:pt x="958327" y="170878"/>
                  </a:lnTo>
                  <a:cubicBezTo>
                    <a:pt x="958327" y="199658"/>
                    <a:pt x="946895" y="227258"/>
                    <a:pt x="926545" y="247608"/>
                  </a:cubicBezTo>
                  <a:cubicBezTo>
                    <a:pt x="906195" y="267958"/>
                    <a:pt x="878594" y="279391"/>
                    <a:pt x="849815" y="279391"/>
                  </a:cubicBezTo>
                  <a:lnTo>
                    <a:pt x="108512" y="279391"/>
                  </a:lnTo>
                  <a:cubicBezTo>
                    <a:pt x="48583" y="279391"/>
                    <a:pt x="0" y="230808"/>
                    <a:pt x="0" y="170878"/>
                  </a:cubicBezTo>
                  <a:lnTo>
                    <a:pt x="0" y="108512"/>
                  </a:lnTo>
                  <a:cubicBezTo>
                    <a:pt x="0" y="48583"/>
                    <a:pt x="48583" y="0"/>
                    <a:pt x="108512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958327" cy="317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Campus Experience (Australia)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49758" y="2524213"/>
            <a:ext cx="3639624" cy="1060812"/>
            <a:chOff x="0" y="0"/>
            <a:chExt cx="958584" cy="27939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58584" cy="279391"/>
            </a:xfrm>
            <a:custGeom>
              <a:avLst/>
              <a:gdLst/>
              <a:ahLst/>
              <a:cxnLst/>
              <a:rect r="r" b="b" t="t" l="l"/>
              <a:pathLst>
                <a:path h="279391" w="958584">
                  <a:moveTo>
                    <a:pt x="108483" y="0"/>
                  </a:moveTo>
                  <a:lnTo>
                    <a:pt x="850101" y="0"/>
                  </a:lnTo>
                  <a:cubicBezTo>
                    <a:pt x="910015" y="0"/>
                    <a:pt x="958584" y="48570"/>
                    <a:pt x="958584" y="108483"/>
                  </a:cubicBezTo>
                  <a:lnTo>
                    <a:pt x="958584" y="170908"/>
                  </a:lnTo>
                  <a:cubicBezTo>
                    <a:pt x="958584" y="199679"/>
                    <a:pt x="947155" y="227272"/>
                    <a:pt x="926810" y="247617"/>
                  </a:cubicBezTo>
                  <a:cubicBezTo>
                    <a:pt x="906466" y="267961"/>
                    <a:pt x="878873" y="279391"/>
                    <a:pt x="850101" y="279391"/>
                  </a:cubicBezTo>
                  <a:lnTo>
                    <a:pt x="108483" y="279391"/>
                  </a:lnTo>
                  <a:cubicBezTo>
                    <a:pt x="48570" y="279391"/>
                    <a:pt x="0" y="230821"/>
                    <a:pt x="0" y="170908"/>
                  </a:cubicBezTo>
                  <a:lnTo>
                    <a:pt x="0" y="108483"/>
                  </a:lnTo>
                  <a:cubicBezTo>
                    <a:pt x="0" y="79712"/>
                    <a:pt x="11429" y="52119"/>
                    <a:pt x="31774" y="31774"/>
                  </a:cubicBezTo>
                  <a:cubicBezTo>
                    <a:pt x="52119" y="11429"/>
                    <a:pt x="79712" y="0"/>
                    <a:pt x="10848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958584" cy="317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Equipos Junior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4389382" y="2551859"/>
            <a:ext cx="527186" cy="5027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4387430" y="1755682"/>
            <a:ext cx="529138" cy="7961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7" id="47"/>
          <p:cNvSpPr txBox="true"/>
          <p:nvPr/>
        </p:nvSpPr>
        <p:spPr>
          <a:xfrm rot="0">
            <a:off x="5775493" y="300972"/>
            <a:ext cx="6718754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RECURSOS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620473" y="55607"/>
            <a:ext cx="5007296" cy="42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Evaluación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782" y="4375599"/>
            <a:ext cx="2817023" cy="1202563"/>
            <a:chOff x="0" y="0"/>
            <a:chExt cx="741932" cy="316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Jugadores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9758" y="7696495"/>
            <a:ext cx="2817023" cy="806012"/>
            <a:chOff x="0" y="0"/>
            <a:chExt cx="741932" cy="2122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1932" cy="212283"/>
            </a:xfrm>
            <a:custGeom>
              <a:avLst/>
              <a:gdLst/>
              <a:ahLst/>
              <a:cxnLst/>
              <a:rect r="r" b="b" t="t" l="l"/>
              <a:pathLst>
                <a:path h="212283" w="741932">
                  <a:moveTo>
                    <a:pt x="106141" y="0"/>
                  </a:moveTo>
                  <a:lnTo>
                    <a:pt x="635791" y="0"/>
                  </a:lnTo>
                  <a:cubicBezTo>
                    <a:pt x="663941" y="0"/>
                    <a:pt x="690939" y="11183"/>
                    <a:pt x="710844" y="31088"/>
                  </a:cubicBezTo>
                  <a:cubicBezTo>
                    <a:pt x="730749" y="50994"/>
                    <a:pt x="741932" y="77991"/>
                    <a:pt x="741932" y="106141"/>
                  </a:cubicBezTo>
                  <a:lnTo>
                    <a:pt x="741932" y="106141"/>
                  </a:lnTo>
                  <a:cubicBezTo>
                    <a:pt x="741932" y="164762"/>
                    <a:pt x="694411" y="212283"/>
                    <a:pt x="635791" y="212283"/>
                  </a:cubicBezTo>
                  <a:lnTo>
                    <a:pt x="106141" y="212283"/>
                  </a:lnTo>
                  <a:cubicBezTo>
                    <a:pt x="77991" y="212283"/>
                    <a:pt x="50994" y="201100"/>
                    <a:pt x="31088" y="181195"/>
                  </a:cubicBezTo>
                  <a:cubicBezTo>
                    <a:pt x="11183" y="161289"/>
                    <a:pt x="0" y="134292"/>
                    <a:pt x="0" y="106141"/>
                  </a:cubicBezTo>
                  <a:lnTo>
                    <a:pt x="0" y="106141"/>
                  </a:lnTo>
                  <a:cubicBezTo>
                    <a:pt x="0" y="77991"/>
                    <a:pt x="11183" y="50994"/>
                    <a:pt x="31088" y="31088"/>
                  </a:cubicBezTo>
                  <a:cubicBezTo>
                    <a:pt x="50994" y="11183"/>
                    <a:pt x="77991" y="0"/>
                    <a:pt x="106141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41932" cy="250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Plantilla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68348" y="9064482"/>
            <a:ext cx="3579843" cy="1028117"/>
            <a:chOff x="0" y="0"/>
            <a:chExt cx="942839" cy="270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2839" cy="270780"/>
            </a:xfrm>
            <a:custGeom>
              <a:avLst/>
              <a:gdLst/>
              <a:ahLst/>
              <a:cxnLst/>
              <a:rect r="r" b="b" t="t" l="l"/>
              <a:pathLst>
                <a:path h="270780" w="942839">
                  <a:moveTo>
                    <a:pt x="110295" y="0"/>
                  </a:moveTo>
                  <a:lnTo>
                    <a:pt x="832545" y="0"/>
                  </a:lnTo>
                  <a:cubicBezTo>
                    <a:pt x="861797" y="0"/>
                    <a:pt x="889850" y="11620"/>
                    <a:pt x="910535" y="32305"/>
                  </a:cubicBezTo>
                  <a:cubicBezTo>
                    <a:pt x="931219" y="52989"/>
                    <a:pt x="942839" y="81043"/>
                    <a:pt x="942839" y="110295"/>
                  </a:cubicBezTo>
                  <a:lnTo>
                    <a:pt x="942839" y="160485"/>
                  </a:lnTo>
                  <a:cubicBezTo>
                    <a:pt x="942839" y="189737"/>
                    <a:pt x="931219" y="217791"/>
                    <a:pt x="910535" y="238475"/>
                  </a:cubicBezTo>
                  <a:cubicBezTo>
                    <a:pt x="889850" y="259159"/>
                    <a:pt x="861797" y="270780"/>
                    <a:pt x="832545" y="270780"/>
                  </a:cubicBezTo>
                  <a:lnTo>
                    <a:pt x="110295" y="270780"/>
                  </a:lnTo>
                  <a:cubicBezTo>
                    <a:pt x="81043" y="270780"/>
                    <a:pt x="52989" y="259159"/>
                    <a:pt x="32305" y="238475"/>
                  </a:cubicBezTo>
                  <a:cubicBezTo>
                    <a:pt x="11620" y="217791"/>
                    <a:pt x="0" y="189737"/>
                    <a:pt x="0" y="160485"/>
                  </a:cubicBezTo>
                  <a:lnTo>
                    <a:pt x="0" y="110295"/>
                  </a:lnTo>
                  <a:cubicBezTo>
                    <a:pt x="0" y="81043"/>
                    <a:pt x="11620" y="52989"/>
                    <a:pt x="32305" y="32305"/>
                  </a:cubicBezTo>
                  <a:cubicBezTo>
                    <a:pt x="52989" y="11620"/>
                    <a:pt x="81043" y="0"/>
                    <a:pt x="110295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42839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Instalaciones Deportivas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08464" y="2037801"/>
            <a:ext cx="3048156" cy="1028117"/>
            <a:chOff x="0" y="0"/>
            <a:chExt cx="802806" cy="270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2806" cy="270780"/>
            </a:xfrm>
            <a:custGeom>
              <a:avLst/>
              <a:gdLst/>
              <a:ahLst/>
              <a:cxnLst/>
              <a:rect r="r" b="b" t="t" l="l"/>
              <a:pathLst>
                <a:path h="270780" w="802806">
                  <a:moveTo>
                    <a:pt x="129533" y="0"/>
                  </a:moveTo>
                  <a:lnTo>
                    <a:pt x="673273" y="0"/>
                  </a:lnTo>
                  <a:cubicBezTo>
                    <a:pt x="707627" y="0"/>
                    <a:pt x="740575" y="13647"/>
                    <a:pt x="764867" y="37939"/>
                  </a:cubicBezTo>
                  <a:cubicBezTo>
                    <a:pt x="789159" y="62232"/>
                    <a:pt x="802806" y="95179"/>
                    <a:pt x="802806" y="129533"/>
                  </a:cubicBezTo>
                  <a:lnTo>
                    <a:pt x="802806" y="141246"/>
                  </a:lnTo>
                  <a:cubicBezTo>
                    <a:pt x="802806" y="175601"/>
                    <a:pt x="789159" y="208548"/>
                    <a:pt x="764867" y="232840"/>
                  </a:cubicBezTo>
                  <a:cubicBezTo>
                    <a:pt x="740575" y="257133"/>
                    <a:pt x="707627" y="270780"/>
                    <a:pt x="673273" y="270780"/>
                  </a:cubicBezTo>
                  <a:lnTo>
                    <a:pt x="129533" y="270780"/>
                  </a:lnTo>
                  <a:cubicBezTo>
                    <a:pt x="57994" y="270780"/>
                    <a:pt x="0" y="212786"/>
                    <a:pt x="0" y="141246"/>
                  </a:cubicBezTo>
                  <a:lnTo>
                    <a:pt x="0" y="129533"/>
                  </a:lnTo>
                  <a:cubicBezTo>
                    <a:pt x="0" y="95179"/>
                    <a:pt x="13647" y="62232"/>
                    <a:pt x="37939" y="37939"/>
                  </a:cubicBezTo>
                  <a:cubicBezTo>
                    <a:pt x="62232" y="13647"/>
                    <a:pt x="95179" y="0"/>
                    <a:pt x="12953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02806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Real Madrid World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53630" y="4376517"/>
            <a:ext cx="2234175" cy="1202563"/>
            <a:chOff x="0" y="0"/>
            <a:chExt cx="588425" cy="3167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8425" cy="316724"/>
            </a:xfrm>
            <a:custGeom>
              <a:avLst/>
              <a:gdLst/>
              <a:ahLst/>
              <a:cxnLst/>
              <a:rect r="r" b="b" t="t" l="l"/>
              <a:pathLst>
                <a:path h="316724" w="588425">
                  <a:moveTo>
                    <a:pt x="158362" y="0"/>
                  </a:moveTo>
                  <a:lnTo>
                    <a:pt x="430063" y="0"/>
                  </a:lnTo>
                  <a:cubicBezTo>
                    <a:pt x="472063" y="0"/>
                    <a:pt x="512343" y="16685"/>
                    <a:pt x="542041" y="46383"/>
                  </a:cubicBezTo>
                  <a:cubicBezTo>
                    <a:pt x="571740" y="76082"/>
                    <a:pt x="588425" y="116362"/>
                    <a:pt x="588425" y="158362"/>
                  </a:cubicBezTo>
                  <a:lnTo>
                    <a:pt x="588425" y="158362"/>
                  </a:lnTo>
                  <a:cubicBezTo>
                    <a:pt x="588425" y="200362"/>
                    <a:pt x="571740" y="240643"/>
                    <a:pt x="542041" y="270341"/>
                  </a:cubicBezTo>
                  <a:cubicBezTo>
                    <a:pt x="512343" y="300040"/>
                    <a:pt x="472063" y="316724"/>
                    <a:pt x="430063" y="316724"/>
                  </a:cubicBezTo>
                  <a:lnTo>
                    <a:pt x="158362" y="316724"/>
                  </a:lnTo>
                  <a:cubicBezTo>
                    <a:pt x="116362" y="316724"/>
                    <a:pt x="76082" y="300040"/>
                    <a:pt x="46383" y="270341"/>
                  </a:cubicBezTo>
                  <a:cubicBezTo>
                    <a:pt x="16685" y="240643"/>
                    <a:pt x="0" y="200362"/>
                    <a:pt x="0" y="158362"/>
                  </a:cubicBezTo>
                  <a:lnTo>
                    <a:pt x="0" y="158362"/>
                  </a:lnTo>
                  <a:cubicBezTo>
                    <a:pt x="0" y="116362"/>
                    <a:pt x="16685" y="76082"/>
                    <a:pt x="46383" y="46383"/>
                  </a:cubicBezTo>
                  <a:cubicBezTo>
                    <a:pt x="76082" y="16685"/>
                    <a:pt x="116362" y="0"/>
                    <a:pt x="158362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88425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Marca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62206" y="7498220"/>
            <a:ext cx="2817023" cy="1202563"/>
            <a:chOff x="0" y="0"/>
            <a:chExt cx="741932" cy="3167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Eventos Deportivos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3566781" y="8099501"/>
            <a:ext cx="14954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2157293" y="5578162"/>
            <a:ext cx="976" cy="21183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3565805" y="4976881"/>
            <a:ext cx="2209689" cy="24913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3565805" y="4976881"/>
            <a:ext cx="1787825" cy="9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V="true">
            <a:off x="6470717" y="3065918"/>
            <a:ext cx="3461824" cy="13105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V="true">
            <a:off x="2158269" y="5579080"/>
            <a:ext cx="3617224" cy="21174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2158269" y="8502507"/>
            <a:ext cx="0" cy="5619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4916568" y="2037801"/>
            <a:ext cx="3108298" cy="1028117"/>
            <a:chOff x="0" y="0"/>
            <a:chExt cx="818647" cy="27078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8647" cy="270780"/>
            </a:xfrm>
            <a:custGeom>
              <a:avLst/>
              <a:gdLst/>
              <a:ahLst/>
              <a:cxnLst/>
              <a:rect r="r" b="b" t="t" l="l"/>
              <a:pathLst>
                <a:path h="270780" w="818647">
                  <a:moveTo>
                    <a:pt x="127027" y="0"/>
                  </a:moveTo>
                  <a:lnTo>
                    <a:pt x="691620" y="0"/>
                  </a:lnTo>
                  <a:cubicBezTo>
                    <a:pt x="725309" y="0"/>
                    <a:pt x="757619" y="13383"/>
                    <a:pt x="781441" y="37205"/>
                  </a:cubicBezTo>
                  <a:cubicBezTo>
                    <a:pt x="805263" y="61028"/>
                    <a:pt x="818647" y="93337"/>
                    <a:pt x="818647" y="127027"/>
                  </a:cubicBezTo>
                  <a:lnTo>
                    <a:pt x="818647" y="143753"/>
                  </a:lnTo>
                  <a:cubicBezTo>
                    <a:pt x="818647" y="213908"/>
                    <a:pt x="761775" y="270780"/>
                    <a:pt x="691620" y="270780"/>
                  </a:cubicBezTo>
                  <a:lnTo>
                    <a:pt x="127027" y="270780"/>
                  </a:lnTo>
                  <a:cubicBezTo>
                    <a:pt x="56872" y="270780"/>
                    <a:pt x="0" y="213908"/>
                    <a:pt x="0" y="143753"/>
                  </a:cubicBezTo>
                  <a:lnTo>
                    <a:pt x="0" y="127027"/>
                  </a:lnTo>
                  <a:cubicBezTo>
                    <a:pt x="0" y="56872"/>
                    <a:pt x="56872" y="0"/>
                    <a:pt x="127027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8647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Fundación ReALMAdrid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6470717" y="3065918"/>
            <a:ext cx="0" cy="13105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4" id="34"/>
          <p:cNvGrpSpPr/>
          <p:nvPr/>
        </p:nvGrpSpPr>
        <p:grpSpPr>
          <a:xfrm rot="0">
            <a:off x="5745106" y="6033619"/>
            <a:ext cx="2997706" cy="1028117"/>
            <a:chOff x="0" y="0"/>
            <a:chExt cx="789519" cy="2707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89519" cy="270780"/>
            </a:xfrm>
            <a:custGeom>
              <a:avLst/>
              <a:gdLst/>
              <a:ahLst/>
              <a:cxnLst/>
              <a:rect r="r" b="b" t="t" l="l"/>
              <a:pathLst>
                <a:path h="270780" w="789519">
                  <a:moveTo>
                    <a:pt x="131713" y="0"/>
                  </a:moveTo>
                  <a:lnTo>
                    <a:pt x="657806" y="0"/>
                  </a:lnTo>
                  <a:cubicBezTo>
                    <a:pt x="730549" y="0"/>
                    <a:pt x="789519" y="58970"/>
                    <a:pt x="789519" y="131713"/>
                  </a:cubicBezTo>
                  <a:lnTo>
                    <a:pt x="789519" y="139066"/>
                  </a:lnTo>
                  <a:cubicBezTo>
                    <a:pt x="789519" y="173999"/>
                    <a:pt x="775642" y="207501"/>
                    <a:pt x="750941" y="232202"/>
                  </a:cubicBezTo>
                  <a:cubicBezTo>
                    <a:pt x="726240" y="256903"/>
                    <a:pt x="692738" y="270780"/>
                    <a:pt x="657806" y="270780"/>
                  </a:cubicBezTo>
                  <a:lnTo>
                    <a:pt x="131713" y="270780"/>
                  </a:lnTo>
                  <a:cubicBezTo>
                    <a:pt x="58970" y="270780"/>
                    <a:pt x="0" y="211810"/>
                    <a:pt x="0" y="139066"/>
                  </a:cubicBezTo>
                  <a:lnTo>
                    <a:pt x="0" y="131713"/>
                  </a:lnTo>
                  <a:cubicBezTo>
                    <a:pt x="0" y="58970"/>
                    <a:pt x="58970" y="0"/>
                    <a:pt x="13171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789519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Tour Mundial (partidos)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 flipV="true">
            <a:off x="7243959" y="7061736"/>
            <a:ext cx="0" cy="4986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H="true">
            <a:off x="7243959" y="5578162"/>
            <a:ext cx="0" cy="4554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748782" y="1225276"/>
            <a:ext cx="3638648" cy="1060812"/>
            <a:chOff x="0" y="0"/>
            <a:chExt cx="958327" cy="27939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58327" cy="279391"/>
            </a:xfrm>
            <a:custGeom>
              <a:avLst/>
              <a:gdLst/>
              <a:ahLst/>
              <a:cxnLst/>
              <a:rect r="r" b="b" t="t" l="l"/>
              <a:pathLst>
                <a:path h="279391" w="958327">
                  <a:moveTo>
                    <a:pt x="108512" y="0"/>
                  </a:moveTo>
                  <a:lnTo>
                    <a:pt x="849815" y="0"/>
                  </a:lnTo>
                  <a:cubicBezTo>
                    <a:pt x="878594" y="0"/>
                    <a:pt x="906195" y="11433"/>
                    <a:pt x="926545" y="31783"/>
                  </a:cubicBezTo>
                  <a:cubicBezTo>
                    <a:pt x="946895" y="52132"/>
                    <a:pt x="958327" y="79733"/>
                    <a:pt x="958327" y="108512"/>
                  </a:cubicBezTo>
                  <a:lnTo>
                    <a:pt x="958327" y="170878"/>
                  </a:lnTo>
                  <a:cubicBezTo>
                    <a:pt x="958327" y="199658"/>
                    <a:pt x="946895" y="227258"/>
                    <a:pt x="926545" y="247608"/>
                  </a:cubicBezTo>
                  <a:cubicBezTo>
                    <a:pt x="906195" y="267958"/>
                    <a:pt x="878594" y="279391"/>
                    <a:pt x="849815" y="279391"/>
                  </a:cubicBezTo>
                  <a:lnTo>
                    <a:pt x="108512" y="279391"/>
                  </a:lnTo>
                  <a:cubicBezTo>
                    <a:pt x="48583" y="279391"/>
                    <a:pt x="0" y="230808"/>
                    <a:pt x="0" y="170878"/>
                  </a:cubicBezTo>
                  <a:lnTo>
                    <a:pt x="0" y="108512"/>
                  </a:lnTo>
                  <a:cubicBezTo>
                    <a:pt x="0" y="48583"/>
                    <a:pt x="48583" y="0"/>
                    <a:pt x="108512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958327" cy="317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Campus Experience (Australia)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49758" y="2524213"/>
            <a:ext cx="3639624" cy="1060812"/>
            <a:chOff x="0" y="0"/>
            <a:chExt cx="958584" cy="27939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58584" cy="279391"/>
            </a:xfrm>
            <a:custGeom>
              <a:avLst/>
              <a:gdLst/>
              <a:ahLst/>
              <a:cxnLst/>
              <a:rect r="r" b="b" t="t" l="l"/>
              <a:pathLst>
                <a:path h="279391" w="958584">
                  <a:moveTo>
                    <a:pt x="108483" y="0"/>
                  </a:moveTo>
                  <a:lnTo>
                    <a:pt x="850101" y="0"/>
                  </a:lnTo>
                  <a:cubicBezTo>
                    <a:pt x="910015" y="0"/>
                    <a:pt x="958584" y="48570"/>
                    <a:pt x="958584" y="108483"/>
                  </a:cubicBezTo>
                  <a:lnTo>
                    <a:pt x="958584" y="170908"/>
                  </a:lnTo>
                  <a:cubicBezTo>
                    <a:pt x="958584" y="199679"/>
                    <a:pt x="947155" y="227272"/>
                    <a:pt x="926810" y="247617"/>
                  </a:cubicBezTo>
                  <a:cubicBezTo>
                    <a:pt x="906466" y="267961"/>
                    <a:pt x="878873" y="279391"/>
                    <a:pt x="850101" y="279391"/>
                  </a:cubicBezTo>
                  <a:lnTo>
                    <a:pt x="108483" y="279391"/>
                  </a:lnTo>
                  <a:cubicBezTo>
                    <a:pt x="48570" y="279391"/>
                    <a:pt x="0" y="230821"/>
                    <a:pt x="0" y="170908"/>
                  </a:cubicBezTo>
                  <a:lnTo>
                    <a:pt x="0" y="108483"/>
                  </a:lnTo>
                  <a:cubicBezTo>
                    <a:pt x="0" y="79712"/>
                    <a:pt x="11429" y="52119"/>
                    <a:pt x="31774" y="31774"/>
                  </a:cubicBezTo>
                  <a:cubicBezTo>
                    <a:pt x="52119" y="11429"/>
                    <a:pt x="79712" y="0"/>
                    <a:pt x="10848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958584" cy="317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Equipos Junior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4389382" y="2551859"/>
            <a:ext cx="527186" cy="5027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4387430" y="1755682"/>
            <a:ext cx="529138" cy="7961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14052903" y="3651965"/>
            <a:ext cx="2817023" cy="1202563"/>
            <a:chOff x="0" y="0"/>
            <a:chExt cx="741932" cy="31672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Activos Digitales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4033853" y="8055737"/>
            <a:ext cx="2817023" cy="1202563"/>
            <a:chOff x="0" y="0"/>
            <a:chExt cx="741932" cy="316724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Bernabéu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flipV="true">
            <a:off x="7587805" y="4376517"/>
            <a:ext cx="6446048" cy="6012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4" id="54"/>
          <p:cNvSpPr/>
          <p:nvPr/>
        </p:nvSpPr>
        <p:spPr>
          <a:xfrm>
            <a:off x="7587805" y="4977799"/>
            <a:ext cx="6446048" cy="36792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14619457" y="4854528"/>
            <a:ext cx="1683915" cy="1693150"/>
          </a:xfrm>
          <a:custGeom>
            <a:avLst/>
            <a:gdLst/>
            <a:ahLst/>
            <a:cxnLst/>
            <a:rect r="r" b="b" t="t" l="l"/>
            <a:pathLst>
              <a:path h="1693150" w="1683915">
                <a:moveTo>
                  <a:pt x="0" y="0"/>
                </a:moveTo>
                <a:lnTo>
                  <a:pt x="1683915" y="0"/>
                </a:lnTo>
                <a:lnTo>
                  <a:pt x="1683915" y="1693150"/>
                </a:lnTo>
                <a:lnTo>
                  <a:pt x="0" y="1693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6251280" y="8919560"/>
            <a:ext cx="1008020" cy="1008020"/>
          </a:xfrm>
          <a:custGeom>
            <a:avLst/>
            <a:gdLst/>
            <a:ahLst/>
            <a:cxnLst/>
            <a:rect r="r" b="b" t="t" l="l"/>
            <a:pathLst>
              <a:path h="1008020" w="1008020">
                <a:moveTo>
                  <a:pt x="0" y="0"/>
                </a:moveTo>
                <a:lnTo>
                  <a:pt x="1008020" y="0"/>
                </a:lnTo>
                <a:lnTo>
                  <a:pt x="1008020" y="1008021"/>
                </a:lnTo>
                <a:lnTo>
                  <a:pt x="0" y="1008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5775493" y="300972"/>
            <a:ext cx="6718754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RECURSOS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620473" y="55607"/>
            <a:ext cx="5007296" cy="42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Evaluación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782" y="4375599"/>
            <a:ext cx="2817023" cy="1202563"/>
            <a:chOff x="0" y="0"/>
            <a:chExt cx="741932" cy="316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Jugadores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75630" y="5195130"/>
            <a:ext cx="3579843" cy="767901"/>
            <a:chOff x="0" y="0"/>
            <a:chExt cx="942839" cy="2022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2839" cy="202245"/>
            </a:xfrm>
            <a:custGeom>
              <a:avLst/>
              <a:gdLst/>
              <a:ahLst/>
              <a:cxnLst/>
              <a:rect r="r" b="b" t="t" l="l"/>
              <a:pathLst>
                <a:path h="202245" w="942839">
                  <a:moveTo>
                    <a:pt x="101123" y="0"/>
                  </a:moveTo>
                  <a:lnTo>
                    <a:pt x="841717" y="0"/>
                  </a:lnTo>
                  <a:cubicBezTo>
                    <a:pt x="868536" y="0"/>
                    <a:pt x="894257" y="10654"/>
                    <a:pt x="913221" y="29618"/>
                  </a:cubicBezTo>
                  <a:cubicBezTo>
                    <a:pt x="932185" y="48582"/>
                    <a:pt x="942839" y="74303"/>
                    <a:pt x="942839" y="101123"/>
                  </a:cubicBezTo>
                  <a:lnTo>
                    <a:pt x="942839" y="101123"/>
                  </a:lnTo>
                  <a:cubicBezTo>
                    <a:pt x="942839" y="127942"/>
                    <a:pt x="932185" y="153663"/>
                    <a:pt x="913221" y="172627"/>
                  </a:cubicBezTo>
                  <a:cubicBezTo>
                    <a:pt x="894257" y="191591"/>
                    <a:pt x="868536" y="202245"/>
                    <a:pt x="841717" y="202245"/>
                  </a:cubicBezTo>
                  <a:lnTo>
                    <a:pt x="101123" y="202245"/>
                  </a:lnTo>
                  <a:cubicBezTo>
                    <a:pt x="74303" y="202245"/>
                    <a:pt x="48582" y="191591"/>
                    <a:pt x="29618" y="172627"/>
                  </a:cubicBezTo>
                  <a:cubicBezTo>
                    <a:pt x="10654" y="153663"/>
                    <a:pt x="0" y="127942"/>
                    <a:pt x="0" y="101123"/>
                  </a:cubicBezTo>
                  <a:lnTo>
                    <a:pt x="0" y="101123"/>
                  </a:lnTo>
                  <a:cubicBezTo>
                    <a:pt x="0" y="74303"/>
                    <a:pt x="10654" y="48582"/>
                    <a:pt x="29618" y="29618"/>
                  </a:cubicBezTo>
                  <a:cubicBezTo>
                    <a:pt x="48582" y="10654"/>
                    <a:pt x="74303" y="0"/>
                    <a:pt x="10112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42839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Tienda Comercial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9758" y="7696495"/>
            <a:ext cx="2817023" cy="806012"/>
            <a:chOff x="0" y="0"/>
            <a:chExt cx="741932" cy="2122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1932" cy="212283"/>
            </a:xfrm>
            <a:custGeom>
              <a:avLst/>
              <a:gdLst/>
              <a:ahLst/>
              <a:cxnLst/>
              <a:rect r="r" b="b" t="t" l="l"/>
              <a:pathLst>
                <a:path h="212283" w="741932">
                  <a:moveTo>
                    <a:pt x="106141" y="0"/>
                  </a:moveTo>
                  <a:lnTo>
                    <a:pt x="635791" y="0"/>
                  </a:lnTo>
                  <a:cubicBezTo>
                    <a:pt x="663941" y="0"/>
                    <a:pt x="690939" y="11183"/>
                    <a:pt x="710844" y="31088"/>
                  </a:cubicBezTo>
                  <a:cubicBezTo>
                    <a:pt x="730749" y="50994"/>
                    <a:pt x="741932" y="77991"/>
                    <a:pt x="741932" y="106141"/>
                  </a:cubicBezTo>
                  <a:lnTo>
                    <a:pt x="741932" y="106141"/>
                  </a:lnTo>
                  <a:cubicBezTo>
                    <a:pt x="741932" y="164762"/>
                    <a:pt x="694411" y="212283"/>
                    <a:pt x="635791" y="212283"/>
                  </a:cubicBezTo>
                  <a:lnTo>
                    <a:pt x="106141" y="212283"/>
                  </a:lnTo>
                  <a:cubicBezTo>
                    <a:pt x="77991" y="212283"/>
                    <a:pt x="50994" y="201100"/>
                    <a:pt x="31088" y="181195"/>
                  </a:cubicBezTo>
                  <a:cubicBezTo>
                    <a:pt x="11183" y="161289"/>
                    <a:pt x="0" y="134292"/>
                    <a:pt x="0" y="106141"/>
                  </a:cubicBezTo>
                  <a:lnTo>
                    <a:pt x="0" y="106141"/>
                  </a:lnTo>
                  <a:cubicBezTo>
                    <a:pt x="0" y="77991"/>
                    <a:pt x="11183" y="50994"/>
                    <a:pt x="31088" y="31088"/>
                  </a:cubicBezTo>
                  <a:cubicBezTo>
                    <a:pt x="50994" y="11183"/>
                    <a:pt x="77991" y="0"/>
                    <a:pt x="106141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41932" cy="250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Plantilla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88242" y="4312929"/>
            <a:ext cx="3567230" cy="767901"/>
            <a:chOff x="0" y="0"/>
            <a:chExt cx="939517" cy="2022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9517" cy="202245"/>
            </a:xfrm>
            <a:custGeom>
              <a:avLst/>
              <a:gdLst/>
              <a:ahLst/>
              <a:cxnLst/>
              <a:rect r="r" b="b" t="t" l="l"/>
              <a:pathLst>
                <a:path h="202245" w="939517">
                  <a:moveTo>
                    <a:pt x="101123" y="0"/>
                  </a:moveTo>
                  <a:lnTo>
                    <a:pt x="838395" y="0"/>
                  </a:lnTo>
                  <a:cubicBezTo>
                    <a:pt x="865214" y="0"/>
                    <a:pt x="890935" y="10654"/>
                    <a:pt x="909899" y="29618"/>
                  </a:cubicBezTo>
                  <a:cubicBezTo>
                    <a:pt x="928863" y="48582"/>
                    <a:pt x="939517" y="74303"/>
                    <a:pt x="939517" y="101123"/>
                  </a:cubicBezTo>
                  <a:lnTo>
                    <a:pt x="939517" y="101123"/>
                  </a:lnTo>
                  <a:cubicBezTo>
                    <a:pt x="939517" y="127942"/>
                    <a:pt x="928863" y="153663"/>
                    <a:pt x="909899" y="172627"/>
                  </a:cubicBezTo>
                  <a:cubicBezTo>
                    <a:pt x="890935" y="191591"/>
                    <a:pt x="865214" y="202245"/>
                    <a:pt x="838395" y="202245"/>
                  </a:cubicBezTo>
                  <a:lnTo>
                    <a:pt x="101123" y="202245"/>
                  </a:lnTo>
                  <a:cubicBezTo>
                    <a:pt x="74303" y="202245"/>
                    <a:pt x="48582" y="191591"/>
                    <a:pt x="29618" y="172627"/>
                  </a:cubicBezTo>
                  <a:cubicBezTo>
                    <a:pt x="10654" y="153663"/>
                    <a:pt x="0" y="127942"/>
                    <a:pt x="0" y="101123"/>
                  </a:cubicBezTo>
                  <a:lnTo>
                    <a:pt x="0" y="101123"/>
                  </a:lnTo>
                  <a:cubicBezTo>
                    <a:pt x="0" y="74303"/>
                    <a:pt x="10654" y="48582"/>
                    <a:pt x="29618" y="29618"/>
                  </a:cubicBezTo>
                  <a:cubicBezTo>
                    <a:pt x="48582" y="10654"/>
                    <a:pt x="74303" y="0"/>
                    <a:pt x="10112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39517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Patrocinios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75630" y="3428694"/>
            <a:ext cx="3579843" cy="767901"/>
            <a:chOff x="0" y="0"/>
            <a:chExt cx="942839" cy="2022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2839" cy="202245"/>
            </a:xfrm>
            <a:custGeom>
              <a:avLst/>
              <a:gdLst/>
              <a:ahLst/>
              <a:cxnLst/>
              <a:rect r="r" b="b" t="t" l="l"/>
              <a:pathLst>
                <a:path h="202245" w="942839">
                  <a:moveTo>
                    <a:pt x="101123" y="0"/>
                  </a:moveTo>
                  <a:lnTo>
                    <a:pt x="841717" y="0"/>
                  </a:lnTo>
                  <a:cubicBezTo>
                    <a:pt x="868536" y="0"/>
                    <a:pt x="894257" y="10654"/>
                    <a:pt x="913221" y="29618"/>
                  </a:cubicBezTo>
                  <a:cubicBezTo>
                    <a:pt x="932185" y="48582"/>
                    <a:pt x="942839" y="74303"/>
                    <a:pt x="942839" y="101123"/>
                  </a:cubicBezTo>
                  <a:lnTo>
                    <a:pt x="942839" y="101123"/>
                  </a:lnTo>
                  <a:cubicBezTo>
                    <a:pt x="942839" y="127942"/>
                    <a:pt x="932185" y="153663"/>
                    <a:pt x="913221" y="172627"/>
                  </a:cubicBezTo>
                  <a:cubicBezTo>
                    <a:pt x="894257" y="191591"/>
                    <a:pt x="868536" y="202245"/>
                    <a:pt x="841717" y="202245"/>
                  </a:cubicBezTo>
                  <a:lnTo>
                    <a:pt x="101123" y="202245"/>
                  </a:lnTo>
                  <a:cubicBezTo>
                    <a:pt x="74303" y="202245"/>
                    <a:pt x="48582" y="191591"/>
                    <a:pt x="29618" y="172627"/>
                  </a:cubicBezTo>
                  <a:cubicBezTo>
                    <a:pt x="10654" y="153663"/>
                    <a:pt x="0" y="127942"/>
                    <a:pt x="0" y="101123"/>
                  </a:cubicBezTo>
                  <a:lnTo>
                    <a:pt x="0" y="101123"/>
                  </a:lnTo>
                  <a:cubicBezTo>
                    <a:pt x="0" y="74303"/>
                    <a:pt x="10654" y="48582"/>
                    <a:pt x="29618" y="29618"/>
                  </a:cubicBezTo>
                  <a:cubicBezTo>
                    <a:pt x="48582" y="10654"/>
                    <a:pt x="74303" y="0"/>
                    <a:pt x="10112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42839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E-Sport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8348" y="9064482"/>
            <a:ext cx="3579843" cy="1028117"/>
            <a:chOff x="0" y="0"/>
            <a:chExt cx="942839" cy="2707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2839" cy="270780"/>
            </a:xfrm>
            <a:custGeom>
              <a:avLst/>
              <a:gdLst/>
              <a:ahLst/>
              <a:cxnLst/>
              <a:rect r="r" b="b" t="t" l="l"/>
              <a:pathLst>
                <a:path h="270780" w="942839">
                  <a:moveTo>
                    <a:pt x="110295" y="0"/>
                  </a:moveTo>
                  <a:lnTo>
                    <a:pt x="832545" y="0"/>
                  </a:lnTo>
                  <a:cubicBezTo>
                    <a:pt x="861797" y="0"/>
                    <a:pt x="889850" y="11620"/>
                    <a:pt x="910535" y="32305"/>
                  </a:cubicBezTo>
                  <a:cubicBezTo>
                    <a:pt x="931219" y="52989"/>
                    <a:pt x="942839" y="81043"/>
                    <a:pt x="942839" y="110295"/>
                  </a:cubicBezTo>
                  <a:lnTo>
                    <a:pt x="942839" y="160485"/>
                  </a:lnTo>
                  <a:cubicBezTo>
                    <a:pt x="942839" y="189737"/>
                    <a:pt x="931219" y="217791"/>
                    <a:pt x="910535" y="238475"/>
                  </a:cubicBezTo>
                  <a:cubicBezTo>
                    <a:pt x="889850" y="259159"/>
                    <a:pt x="861797" y="270780"/>
                    <a:pt x="832545" y="270780"/>
                  </a:cubicBezTo>
                  <a:lnTo>
                    <a:pt x="110295" y="270780"/>
                  </a:lnTo>
                  <a:cubicBezTo>
                    <a:pt x="81043" y="270780"/>
                    <a:pt x="52989" y="259159"/>
                    <a:pt x="32305" y="238475"/>
                  </a:cubicBezTo>
                  <a:cubicBezTo>
                    <a:pt x="11620" y="217791"/>
                    <a:pt x="0" y="189737"/>
                    <a:pt x="0" y="160485"/>
                  </a:cubicBezTo>
                  <a:lnTo>
                    <a:pt x="0" y="110295"/>
                  </a:lnTo>
                  <a:cubicBezTo>
                    <a:pt x="0" y="81043"/>
                    <a:pt x="11620" y="52989"/>
                    <a:pt x="32305" y="32305"/>
                  </a:cubicBezTo>
                  <a:cubicBezTo>
                    <a:pt x="52989" y="11620"/>
                    <a:pt x="81043" y="0"/>
                    <a:pt x="110295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42839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Instalaciones Deportivas 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775493" y="300972"/>
            <a:ext cx="6718754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RECURSOS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20473" y="55607"/>
            <a:ext cx="5007296" cy="42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Evaluación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052903" y="3651965"/>
            <a:ext cx="2817023" cy="1202563"/>
            <a:chOff x="0" y="0"/>
            <a:chExt cx="741932" cy="31672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Activos Digitales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663529" y="6532266"/>
            <a:ext cx="3595771" cy="1028117"/>
            <a:chOff x="0" y="0"/>
            <a:chExt cx="947034" cy="27078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47034" cy="270780"/>
            </a:xfrm>
            <a:custGeom>
              <a:avLst/>
              <a:gdLst/>
              <a:ahLst/>
              <a:cxnLst/>
              <a:rect r="r" b="b" t="t" l="l"/>
              <a:pathLst>
                <a:path h="270780" w="947034">
                  <a:moveTo>
                    <a:pt x="109806" y="0"/>
                  </a:moveTo>
                  <a:lnTo>
                    <a:pt x="837228" y="0"/>
                  </a:lnTo>
                  <a:cubicBezTo>
                    <a:pt x="866351" y="0"/>
                    <a:pt x="894280" y="11569"/>
                    <a:pt x="914873" y="32161"/>
                  </a:cubicBezTo>
                  <a:cubicBezTo>
                    <a:pt x="935465" y="52754"/>
                    <a:pt x="947034" y="80684"/>
                    <a:pt x="947034" y="109806"/>
                  </a:cubicBezTo>
                  <a:lnTo>
                    <a:pt x="947034" y="160974"/>
                  </a:lnTo>
                  <a:cubicBezTo>
                    <a:pt x="947034" y="190096"/>
                    <a:pt x="935465" y="218026"/>
                    <a:pt x="914873" y="238618"/>
                  </a:cubicBezTo>
                  <a:cubicBezTo>
                    <a:pt x="894280" y="259211"/>
                    <a:pt x="866351" y="270780"/>
                    <a:pt x="837228" y="270780"/>
                  </a:cubicBezTo>
                  <a:lnTo>
                    <a:pt x="109806" y="270780"/>
                  </a:lnTo>
                  <a:cubicBezTo>
                    <a:pt x="80684" y="270780"/>
                    <a:pt x="52754" y="259211"/>
                    <a:pt x="32161" y="238618"/>
                  </a:cubicBezTo>
                  <a:cubicBezTo>
                    <a:pt x="11569" y="218026"/>
                    <a:pt x="0" y="190096"/>
                    <a:pt x="0" y="160974"/>
                  </a:cubicBezTo>
                  <a:lnTo>
                    <a:pt x="0" y="109806"/>
                  </a:lnTo>
                  <a:cubicBezTo>
                    <a:pt x="0" y="80684"/>
                    <a:pt x="11569" y="52754"/>
                    <a:pt x="32161" y="32161"/>
                  </a:cubicBezTo>
                  <a:cubicBezTo>
                    <a:pt x="52754" y="11569"/>
                    <a:pt x="80684" y="0"/>
                    <a:pt x="109806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947034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Derechos Retransimisión TV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408464" y="2037801"/>
            <a:ext cx="3048156" cy="1028117"/>
            <a:chOff x="0" y="0"/>
            <a:chExt cx="802806" cy="2707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02806" cy="270780"/>
            </a:xfrm>
            <a:custGeom>
              <a:avLst/>
              <a:gdLst/>
              <a:ahLst/>
              <a:cxnLst/>
              <a:rect r="r" b="b" t="t" l="l"/>
              <a:pathLst>
                <a:path h="270780" w="802806">
                  <a:moveTo>
                    <a:pt x="129533" y="0"/>
                  </a:moveTo>
                  <a:lnTo>
                    <a:pt x="673273" y="0"/>
                  </a:lnTo>
                  <a:cubicBezTo>
                    <a:pt x="707627" y="0"/>
                    <a:pt x="740575" y="13647"/>
                    <a:pt x="764867" y="37939"/>
                  </a:cubicBezTo>
                  <a:cubicBezTo>
                    <a:pt x="789159" y="62232"/>
                    <a:pt x="802806" y="95179"/>
                    <a:pt x="802806" y="129533"/>
                  </a:cubicBezTo>
                  <a:lnTo>
                    <a:pt x="802806" y="141246"/>
                  </a:lnTo>
                  <a:cubicBezTo>
                    <a:pt x="802806" y="175601"/>
                    <a:pt x="789159" y="208548"/>
                    <a:pt x="764867" y="232840"/>
                  </a:cubicBezTo>
                  <a:cubicBezTo>
                    <a:pt x="740575" y="257133"/>
                    <a:pt x="707627" y="270780"/>
                    <a:pt x="673273" y="270780"/>
                  </a:cubicBezTo>
                  <a:lnTo>
                    <a:pt x="129533" y="270780"/>
                  </a:lnTo>
                  <a:cubicBezTo>
                    <a:pt x="57994" y="270780"/>
                    <a:pt x="0" y="212786"/>
                    <a:pt x="0" y="141246"/>
                  </a:cubicBezTo>
                  <a:lnTo>
                    <a:pt x="0" y="129533"/>
                  </a:lnTo>
                  <a:cubicBezTo>
                    <a:pt x="0" y="95179"/>
                    <a:pt x="13647" y="62232"/>
                    <a:pt x="37939" y="37939"/>
                  </a:cubicBezTo>
                  <a:cubicBezTo>
                    <a:pt x="62232" y="13647"/>
                    <a:pt x="95179" y="0"/>
                    <a:pt x="12953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02806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Real Madrid World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353630" y="4376517"/>
            <a:ext cx="2234175" cy="1202563"/>
            <a:chOff x="0" y="0"/>
            <a:chExt cx="588425" cy="31672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88425" cy="316724"/>
            </a:xfrm>
            <a:custGeom>
              <a:avLst/>
              <a:gdLst/>
              <a:ahLst/>
              <a:cxnLst/>
              <a:rect r="r" b="b" t="t" l="l"/>
              <a:pathLst>
                <a:path h="316724" w="588425">
                  <a:moveTo>
                    <a:pt x="158362" y="0"/>
                  </a:moveTo>
                  <a:lnTo>
                    <a:pt x="430063" y="0"/>
                  </a:lnTo>
                  <a:cubicBezTo>
                    <a:pt x="472063" y="0"/>
                    <a:pt x="512343" y="16685"/>
                    <a:pt x="542041" y="46383"/>
                  </a:cubicBezTo>
                  <a:cubicBezTo>
                    <a:pt x="571740" y="76082"/>
                    <a:pt x="588425" y="116362"/>
                    <a:pt x="588425" y="158362"/>
                  </a:cubicBezTo>
                  <a:lnTo>
                    <a:pt x="588425" y="158362"/>
                  </a:lnTo>
                  <a:cubicBezTo>
                    <a:pt x="588425" y="200362"/>
                    <a:pt x="571740" y="240643"/>
                    <a:pt x="542041" y="270341"/>
                  </a:cubicBezTo>
                  <a:cubicBezTo>
                    <a:pt x="512343" y="300040"/>
                    <a:pt x="472063" y="316724"/>
                    <a:pt x="430063" y="316724"/>
                  </a:cubicBezTo>
                  <a:lnTo>
                    <a:pt x="158362" y="316724"/>
                  </a:lnTo>
                  <a:cubicBezTo>
                    <a:pt x="116362" y="316724"/>
                    <a:pt x="76082" y="300040"/>
                    <a:pt x="46383" y="270341"/>
                  </a:cubicBezTo>
                  <a:cubicBezTo>
                    <a:pt x="16685" y="240643"/>
                    <a:pt x="0" y="200362"/>
                    <a:pt x="0" y="158362"/>
                  </a:cubicBezTo>
                  <a:lnTo>
                    <a:pt x="0" y="158362"/>
                  </a:lnTo>
                  <a:cubicBezTo>
                    <a:pt x="0" y="116362"/>
                    <a:pt x="16685" y="76082"/>
                    <a:pt x="46383" y="46383"/>
                  </a:cubicBezTo>
                  <a:cubicBezTo>
                    <a:pt x="76082" y="16685"/>
                    <a:pt x="116362" y="0"/>
                    <a:pt x="158362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588425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Marca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033853" y="8055737"/>
            <a:ext cx="2817023" cy="1008745"/>
            <a:chOff x="0" y="0"/>
            <a:chExt cx="741932" cy="26567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41932" cy="265678"/>
            </a:xfrm>
            <a:custGeom>
              <a:avLst/>
              <a:gdLst/>
              <a:ahLst/>
              <a:cxnLst/>
              <a:rect r="r" b="b" t="t" l="l"/>
              <a:pathLst>
                <a:path h="265678" w="741932">
                  <a:moveTo>
                    <a:pt x="132839" y="0"/>
                  </a:moveTo>
                  <a:lnTo>
                    <a:pt x="609093" y="0"/>
                  </a:lnTo>
                  <a:cubicBezTo>
                    <a:pt x="644324" y="0"/>
                    <a:pt x="678112" y="13995"/>
                    <a:pt x="703024" y="38908"/>
                  </a:cubicBezTo>
                  <a:cubicBezTo>
                    <a:pt x="727937" y="63820"/>
                    <a:pt x="741932" y="97608"/>
                    <a:pt x="741932" y="132839"/>
                  </a:cubicBezTo>
                  <a:lnTo>
                    <a:pt x="741932" y="132839"/>
                  </a:lnTo>
                  <a:cubicBezTo>
                    <a:pt x="741932" y="168070"/>
                    <a:pt x="727937" y="201858"/>
                    <a:pt x="703024" y="226770"/>
                  </a:cubicBezTo>
                  <a:cubicBezTo>
                    <a:pt x="678112" y="251682"/>
                    <a:pt x="644324" y="265678"/>
                    <a:pt x="609093" y="265678"/>
                  </a:cubicBezTo>
                  <a:lnTo>
                    <a:pt x="132839" y="265678"/>
                  </a:lnTo>
                  <a:cubicBezTo>
                    <a:pt x="97608" y="265678"/>
                    <a:pt x="63820" y="251682"/>
                    <a:pt x="38908" y="226770"/>
                  </a:cubicBezTo>
                  <a:cubicBezTo>
                    <a:pt x="13995" y="201858"/>
                    <a:pt x="0" y="168070"/>
                    <a:pt x="0" y="132839"/>
                  </a:cubicBezTo>
                  <a:lnTo>
                    <a:pt x="0" y="132839"/>
                  </a:lnTo>
                  <a:cubicBezTo>
                    <a:pt x="0" y="97608"/>
                    <a:pt x="13995" y="63820"/>
                    <a:pt x="38908" y="38908"/>
                  </a:cubicBezTo>
                  <a:cubicBezTo>
                    <a:pt x="63820" y="13995"/>
                    <a:pt x="97608" y="0"/>
                    <a:pt x="132839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741932" cy="303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Bernabéu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375630" y="8316832"/>
            <a:ext cx="3579843" cy="767901"/>
            <a:chOff x="0" y="0"/>
            <a:chExt cx="942839" cy="20224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42839" cy="202245"/>
            </a:xfrm>
            <a:custGeom>
              <a:avLst/>
              <a:gdLst/>
              <a:ahLst/>
              <a:cxnLst/>
              <a:rect r="r" b="b" t="t" l="l"/>
              <a:pathLst>
                <a:path h="202245" w="942839">
                  <a:moveTo>
                    <a:pt x="101123" y="0"/>
                  </a:moveTo>
                  <a:lnTo>
                    <a:pt x="841717" y="0"/>
                  </a:lnTo>
                  <a:cubicBezTo>
                    <a:pt x="868536" y="0"/>
                    <a:pt x="894257" y="10654"/>
                    <a:pt x="913221" y="29618"/>
                  </a:cubicBezTo>
                  <a:cubicBezTo>
                    <a:pt x="932185" y="48582"/>
                    <a:pt x="942839" y="74303"/>
                    <a:pt x="942839" y="101123"/>
                  </a:cubicBezTo>
                  <a:lnTo>
                    <a:pt x="942839" y="101123"/>
                  </a:lnTo>
                  <a:cubicBezTo>
                    <a:pt x="942839" y="127942"/>
                    <a:pt x="932185" y="153663"/>
                    <a:pt x="913221" y="172627"/>
                  </a:cubicBezTo>
                  <a:cubicBezTo>
                    <a:pt x="894257" y="191591"/>
                    <a:pt x="868536" y="202245"/>
                    <a:pt x="841717" y="202245"/>
                  </a:cubicBezTo>
                  <a:lnTo>
                    <a:pt x="101123" y="202245"/>
                  </a:lnTo>
                  <a:cubicBezTo>
                    <a:pt x="74303" y="202245"/>
                    <a:pt x="48582" y="191591"/>
                    <a:pt x="29618" y="172627"/>
                  </a:cubicBezTo>
                  <a:cubicBezTo>
                    <a:pt x="10654" y="153663"/>
                    <a:pt x="0" y="127942"/>
                    <a:pt x="0" y="101123"/>
                  </a:cubicBezTo>
                  <a:lnTo>
                    <a:pt x="0" y="101123"/>
                  </a:lnTo>
                  <a:cubicBezTo>
                    <a:pt x="0" y="74303"/>
                    <a:pt x="10654" y="48582"/>
                    <a:pt x="29618" y="29618"/>
                  </a:cubicBezTo>
                  <a:cubicBezTo>
                    <a:pt x="48582" y="10654"/>
                    <a:pt x="74303" y="0"/>
                    <a:pt x="10112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942839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Abonados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375630" y="9292411"/>
            <a:ext cx="3579843" cy="767901"/>
            <a:chOff x="0" y="0"/>
            <a:chExt cx="942839" cy="20224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42839" cy="202245"/>
            </a:xfrm>
            <a:custGeom>
              <a:avLst/>
              <a:gdLst/>
              <a:ahLst/>
              <a:cxnLst/>
              <a:rect r="r" b="b" t="t" l="l"/>
              <a:pathLst>
                <a:path h="202245" w="942839">
                  <a:moveTo>
                    <a:pt x="101123" y="0"/>
                  </a:moveTo>
                  <a:lnTo>
                    <a:pt x="841717" y="0"/>
                  </a:lnTo>
                  <a:cubicBezTo>
                    <a:pt x="868536" y="0"/>
                    <a:pt x="894257" y="10654"/>
                    <a:pt x="913221" y="29618"/>
                  </a:cubicBezTo>
                  <a:cubicBezTo>
                    <a:pt x="932185" y="48582"/>
                    <a:pt x="942839" y="74303"/>
                    <a:pt x="942839" y="101123"/>
                  </a:cubicBezTo>
                  <a:lnTo>
                    <a:pt x="942839" y="101123"/>
                  </a:lnTo>
                  <a:cubicBezTo>
                    <a:pt x="942839" y="127942"/>
                    <a:pt x="932185" y="153663"/>
                    <a:pt x="913221" y="172627"/>
                  </a:cubicBezTo>
                  <a:cubicBezTo>
                    <a:pt x="894257" y="191591"/>
                    <a:pt x="868536" y="202245"/>
                    <a:pt x="841717" y="202245"/>
                  </a:cubicBezTo>
                  <a:lnTo>
                    <a:pt x="101123" y="202245"/>
                  </a:lnTo>
                  <a:cubicBezTo>
                    <a:pt x="74303" y="202245"/>
                    <a:pt x="48582" y="191591"/>
                    <a:pt x="29618" y="172627"/>
                  </a:cubicBezTo>
                  <a:cubicBezTo>
                    <a:pt x="10654" y="153663"/>
                    <a:pt x="0" y="127942"/>
                    <a:pt x="0" y="101123"/>
                  </a:cubicBezTo>
                  <a:lnTo>
                    <a:pt x="0" y="101123"/>
                  </a:lnTo>
                  <a:cubicBezTo>
                    <a:pt x="0" y="74303"/>
                    <a:pt x="10654" y="48582"/>
                    <a:pt x="29618" y="29618"/>
                  </a:cubicBezTo>
                  <a:cubicBezTo>
                    <a:pt x="48582" y="10654"/>
                    <a:pt x="74303" y="0"/>
                    <a:pt x="10112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942839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Entradas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375630" y="7468223"/>
            <a:ext cx="3579843" cy="720321"/>
            <a:chOff x="0" y="0"/>
            <a:chExt cx="942839" cy="18971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42839" cy="189714"/>
            </a:xfrm>
            <a:custGeom>
              <a:avLst/>
              <a:gdLst/>
              <a:ahLst/>
              <a:cxnLst/>
              <a:rect r="r" b="b" t="t" l="l"/>
              <a:pathLst>
                <a:path h="189714" w="942839">
                  <a:moveTo>
                    <a:pt x="94857" y="0"/>
                  </a:moveTo>
                  <a:lnTo>
                    <a:pt x="847982" y="0"/>
                  </a:lnTo>
                  <a:cubicBezTo>
                    <a:pt x="900370" y="0"/>
                    <a:pt x="942839" y="42469"/>
                    <a:pt x="942839" y="94857"/>
                  </a:cubicBezTo>
                  <a:lnTo>
                    <a:pt x="942839" y="94857"/>
                  </a:lnTo>
                  <a:cubicBezTo>
                    <a:pt x="942839" y="147245"/>
                    <a:pt x="900370" y="189714"/>
                    <a:pt x="847982" y="189714"/>
                  </a:cubicBezTo>
                  <a:lnTo>
                    <a:pt x="94857" y="189714"/>
                  </a:lnTo>
                  <a:cubicBezTo>
                    <a:pt x="42469" y="189714"/>
                    <a:pt x="0" y="147245"/>
                    <a:pt x="0" y="94857"/>
                  </a:cubicBezTo>
                  <a:lnTo>
                    <a:pt x="0" y="94857"/>
                  </a:lnTo>
                  <a:cubicBezTo>
                    <a:pt x="0" y="42469"/>
                    <a:pt x="42469" y="0"/>
                    <a:pt x="94857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942839" cy="22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Palcos, butacas, VIP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5062206" y="7498220"/>
            <a:ext cx="2817023" cy="1202563"/>
            <a:chOff x="0" y="0"/>
            <a:chExt cx="741932" cy="31672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Eventos Deportivos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>
            <a:off x="3566781" y="8099501"/>
            <a:ext cx="14954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>
            <a:off x="2157293" y="5578162"/>
            <a:ext cx="976" cy="21183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4" id="54"/>
          <p:cNvSpPr/>
          <p:nvPr/>
        </p:nvSpPr>
        <p:spPr>
          <a:xfrm>
            <a:off x="3565805" y="4976881"/>
            <a:ext cx="2209689" cy="24913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5" id="55"/>
          <p:cNvSpPr/>
          <p:nvPr/>
        </p:nvSpPr>
        <p:spPr>
          <a:xfrm flipV="true">
            <a:off x="7879229" y="7828384"/>
            <a:ext cx="1496401" cy="2711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6" id="56"/>
          <p:cNvSpPr/>
          <p:nvPr/>
        </p:nvSpPr>
        <p:spPr>
          <a:xfrm>
            <a:off x="7879229" y="8099501"/>
            <a:ext cx="1496401" cy="6012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7" id="57"/>
          <p:cNvSpPr/>
          <p:nvPr/>
        </p:nvSpPr>
        <p:spPr>
          <a:xfrm>
            <a:off x="7879229" y="8099501"/>
            <a:ext cx="1496401" cy="15768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 flipH="true">
            <a:off x="12955473" y="8560110"/>
            <a:ext cx="1078380" cy="1406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9" id="59"/>
          <p:cNvSpPr/>
          <p:nvPr/>
        </p:nvSpPr>
        <p:spPr>
          <a:xfrm flipH="true">
            <a:off x="12955473" y="8560110"/>
            <a:ext cx="1078380" cy="11162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0" id="60"/>
          <p:cNvSpPr/>
          <p:nvPr/>
        </p:nvSpPr>
        <p:spPr>
          <a:xfrm flipH="true" flipV="true">
            <a:off x="12955473" y="7828384"/>
            <a:ext cx="1078380" cy="7317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 flipH="true" flipV="true">
            <a:off x="12955473" y="3812644"/>
            <a:ext cx="1097430" cy="4406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2" id="62"/>
          <p:cNvSpPr/>
          <p:nvPr/>
        </p:nvSpPr>
        <p:spPr>
          <a:xfrm flipH="true">
            <a:off x="12955473" y="4253246"/>
            <a:ext cx="1097430" cy="4436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 flipH="true">
            <a:off x="12955473" y="4253246"/>
            <a:ext cx="1097430" cy="13258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>
            <a:off x="15461414" y="4854528"/>
            <a:ext cx="0" cy="16777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>
            <a:off x="15442364" y="7477963"/>
            <a:ext cx="0" cy="5777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>
            <a:off x="3565805" y="4976881"/>
            <a:ext cx="1787825" cy="9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 flipV="true">
            <a:off x="7587815" y="3812644"/>
            <a:ext cx="1787815" cy="11442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 flipV="true">
            <a:off x="7587805" y="4696880"/>
            <a:ext cx="1800437" cy="2809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>
            <a:off x="7587805" y="4977799"/>
            <a:ext cx="1787825" cy="6012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0" id="70"/>
          <p:cNvSpPr/>
          <p:nvPr/>
        </p:nvSpPr>
        <p:spPr>
          <a:xfrm flipV="true">
            <a:off x="6470717" y="3065918"/>
            <a:ext cx="3461824" cy="13105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1" id="71"/>
          <p:cNvSpPr/>
          <p:nvPr/>
        </p:nvSpPr>
        <p:spPr>
          <a:xfrm flipV="true">
            <a:off x="2158269" y="5579080"/>
            <a:ext cx="3617224" cy="21174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2" id="72"/>
          <p:cNvSpPr/>
          <p:nvPr/>
        </p:nvSpPr>
        <p:spPr>
          <a:xfrm flipV="true">
            <a:off x="2158269" y="8502507"/>
            <a:ext cx="0" cy="5619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3" id="73"/>
          <p:cNvGrpSpPr/>
          <p:nvPr/>
        </p:nvGrpSpPr>
        <p:grpSpPr>
          <a:xfrm rot="0">
            <a:off x="4916568" y="2037801"/>
            <a:ext cx="3108298" cy="1028117"/>
            <a:chOff x="0" y="0"/>
            <a:chExt cx="818647" cy="27078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8647" cy="270780"/>
            </a:xfrm>
            <a:custGeom>
              <a:avLst/>
              <a:gdLst/>
              <a:ahLst/>
              <a:cxnLst/>
              <a:rect r="r" b="b" t="t" l="l"/>
              <a:pathLst>
                <a:path h="270780" w="818647">
                  <a:moveTo>
                    <a:pt x="127027" y="0"/>
                  </a:moveTo>
                  <a:lnTo>
                    <a:pt x="691620" y="0"/>
                  </a:lnTo>
                  <a:cubicBezTo>
                    <a:pt x="725309" y="0"/>
                    <a:pt x="757619" y="13383"/>
                    <a:pt x="781441" y="37205"/>
                  </a:cubicBezTo>
                  <a:cubicBezTo>
                    <a:pt x="805263" y="61028"/>
                    <a:pt x="818647" y="93337"/>
                    <a:pt x="818647" y="127027"/>
                  </a:cubicBezTo>
                  <a:lnTo>
                    <a:pt x="818647" y="143753"/>
                  </a:lnTo>
                  <a:cubicBezTo>
                    <a:pt x="818647" y="213908"/>
                    <a:pt x="761775" y="270780"/>
                    <a:pt x="691620" y="270780"/>
                  </a:cubicBezTo>
                  <a:lnTo>
                    <a:pt x="127027" y="270780"/>
                  </a:lnTo>
                  <a:cubicBezTo>
                    <a:pt x="56872" y="270780"/>
                    <a:pt x="0" y="213908"/>
                    <a:pt x="0" y="143753"/>
                  </a:cubicBezTo>
                  <a:lnTo>
                    <a:pt x="0" y="127027"/>
                  </a:lnTo>
                  <a:cubicBezTo>
                    <a:pt x="0" y="56872"/>
                    <a:pt x="56872" y="0"/>
                    <a:pt x="127027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818647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Fundación ReALMAdrid</a:t>
              </a:r>
            </a:p>
          </p:txBody>
        </p:sp>
      </p:grpSp>
      <p:sp>
        <p:nvSpPr>
          <p:cNvPr name="AutoShape 76" id="76"/>
          <p:cNvSpPr/>
          <p:nvPr/>
        </p:nvSpPr>
        <p:spPr>
          <a:xfrm flipV="true">
            <a:off x="6470717" y="3065918"/>
            <a:ext cx="0" cy="13105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7" id="77"/>
          <p:cNvGrpSpPr/>
          <p:nvPr/>
        </p:nvGrpSpPr>
        <p:grpSpPr>
          <a:xfrm rot="0">
            <a:off x="5745106" y="6033619"/>
            <a:ext cx="2997706" cy="1028117"/>
            <a:chOff x="0" y="0"/>
            <a:chExt cx="789519" cy="27078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789519" cy="270780"/>
            </a:xfrm>
            <a:custGeom>
              <a:avLst/>
              <a:gdLst/>
              <a:ahLst/>
              <a:cxnLst/>
              <a:rect r="r" b="b" t="t" l="l"/>
              <a:pathLst>
                <a:path h="270780" w="789519">
                  <a:moveTo>
                    <a:pt x="131713" y="0"/>
                  </a:moveTo>
                  <a:lnTo>
                    <a:pt x="657806" y="0"/>
                  </a:lnTo>
                  <a:cubicBezTo>
                    <a:pt x="730549" y="0"/>
                    <a:pt x="789519" y="58970"/>
                    <a:pt x="789519" y="131713"/>
                  </a:cubicBezTo>
                  <a:lnTo>
                    <a:pt x="789519" y="139066"/>
                  </a:lnTo>
                  <a:cubicBezTo>
                    <a:pt x="789519" y="173999"/>
                    <a:pt x="775642" y="207501"/>
                    <a:pt x="750941" y="232202"/>
                  </a:cubicBezTo>
                  <a:cubicBezTo>
                    <a:pt x="726240" y="256903"/>
                    <a:pt x="692738" y="270780"/>
                    <a:pt x="657806" y="270780"/>
                  </a:cubicBezTo>
                  <a:lnTo>
                    <a:pt x="131713" y="270780"/>
                  </a:lnTo>
                  <a:cubicBezTo>
                    <a:pt x="58970" y="270780"/>
                    <a:pt x="0" y="211810"/>
                    <a:pt x="0" y="139066"/>
                  </a:cubicBezTo>
                  <a:lnTo>
                    <a:pt x="0" y="131713"/>
                  </a:lnTo>
                  <a:cubicBezTo>
                    <a:pt x="0" y="58970"/>
                    <a:pt x="58970" y="0"/>
                    <a:pt x="13171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38100"/>
              <a:ext cx="789519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Tour Mundial (partidos)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 flipH="true" flipV="true">
            <a:off x="7243959" y="7061736"/>
            <a:ext cx="0" cy="4986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1" id="81"/>
          <p:cNvSpPr/>
          <p:nvPr/>
        </p:nvSpPr>
        <p:spPr>
          <a:xfrm flipH="true">
            <a:off x="7243959" y="5578162"/>
            <a:ext cx="0" cy="4554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2" id="82"/>
          <p:cNvGrpSpPr/>
          <p:nvPr/>
        </p:nvGrpSpPr>
        <p:grpSpPr>
          <a:xfrm rot="0">
            <a:off x="748782" y="1225276"/>
            <a:ext cx="3638648" cy="1060812"/>
            <a:chOff x="0" y="0"/>
            <a:chExt cx="958327" cy="279391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958327" cy="279391"/>
            </a:xfrm>
            <a:custGeom>
              <a:avLst/>
              <a:gdLst/>
              <a:ahLst/>
              <a:cxnLst/>
              <a:rect r="r" b="b" t="t" l="l"/>
              <a:pathLst>
                <a:path h="279391" w="958327">
                  <a:moveTo>
                    <a:pt x="108512" y="0"/>
                  </a:moveTo>
                  <a:lnTo>
                    <a:pt x="849815" y="0"/>
                  </a:lnTo>
                  <a:cubicBezTo>
                    <a:pt x="878594" y="0"/>
                    <a:pt x="906195" y="11433"/>
                    <a:pt x="926545" y="31783"/>
                  </a:cubicBezTo>
                  <a:cubicBezTo>
                    <a:pt x="946895" y="52132"/>
                    <a:pt x="958327" y="79733"/>
                    <a:pt x="958327" y="108512"/>
                  </a:cubicBezTo>
                  <a:lnTo>
                    <a:pt x="958327" y="170878"/>
                  </a:lnTo>
                  <a:cubicBezTo>
                    <a:pt x="958327" y="199658"/>
                    <a:pt x="946895" y="227258"/>
                    <a:pt x="926545" y="247608"/>
                  </a:cubicBezTo>
                  <a:cubicBezTo>
                    <a:pt x="906195" y="267958"/>
                    <a:pt x="878594" y="279391"/>
                    <a:pt x="849815" y="279391"/>
                  </a:cubicBezTo>
                  <a:lnTo>
                    <a:pt x="108512" y="279391"/>
                  </a:lnTo>
                  <a:cubicBezTo>
                    <a:pt x="48583" y="279391"/>
                    <a:pt x="0" y="230808"/>
                    <a:pt x="0" y="170878"/>
                  </a:cubicBezTo>
                  <a:lnTo>
                    <a:pt x="0" y="108512"/>
                  </a:lnTo>
                  <a:cubicBezTo>
                    <a:pt x="0" y="48583"/>
                    <a:pt x="48583" y="0"/>
                    <a:pt x="108512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38100"/>
              <a:ext cx="958327" cy="317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Campus Experience (Australia)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749758" y="2524213"/>
            <a:ext cx="3639624" cy="1060812"/>
            <a:chOff x="0" y="0"/>
            <a:chExt cx="958584" cy="279391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958584" cy="279391"/>
            </a:xfrm>
            <a:custGeom>
              <a:avLst/>
              <a:gdLst/>
              <a:ahLst/>
              <a:cxnLst/>
              <a:rect r="r" b="b" t="t" l="l"/>
              <a:pathLst>
                <a:path h="279391" w="958584">
                  <a:moveTo>
                    <a:pt x="108483" y="0"/>
                  </a:moveTo>
                  <a:lnTo>
                    <a:pt x="850101" y="0"/>
                  </a:lnTo>
                  <a:cubicBezTo>
                    <a:pt x="910015" y="0"/>
                    <a:pt x="958584" y="48570"/>
                    <a:pt x="958584" y="108483"/>
                  </a:cubicBezTo>
                  <a:lnTo>
                    <a:pt x="958584" y="170908"/>
                  </a:lnTo>
                  <a:cubicBezTo>
                    <a:pt x="958584" y="199679"/>
                    <a:pt x="947155" y="227272"/>
                    <a:pt x="926810" y="247617"/>
                  </a:cubicBezTo>
                  <a:cubicBezTo>
                    <a:pt x="906466" y="267961"/>
                    <a:pt x="878873" y="279391"/>
                    <a:pt x="850101" y="279391"/>
                  </a:cubicBezTo>
                  <a:lnTo>
                    <a:pt x="108483" y="279391"/>
                  </a:lnTo>
                  <a:cubicBezTo>
                    <a:pt x="48570" y="279391"/>
                    <a:pt x="0" y="230821"/>
                    <a:pt x="0" y="170908"/>
                  </a:cubicBezTo>
                  <a:lnTo>
                    <a:pt x="0" y="108483"/>
                  </a:lnTo>
                  <a:cubicBezTo>
                    <a:pt x="0" y="79712"/>
                    <a:pt x="11429" y="52119"/>
                    <a:pt x="31774" y="31774"/>
                  </a:cubicBezTo>
                  <a:cubicBezTo>
                    <a:pt x="52119" y="11429"/>
                    <a:pt x="79712" y="0"/>
                    <a:pt x="10848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958584" cy="317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Equipos Junior</a:t>
              </a:r>
            </a:p>
          </p:txBody>
        </p:sp>
      </p:grpSp>
      <p:sp>
        <p:nvSpPr>
          <p:cNvPr name="AutoShape 88" id="88"/>
          <p:cNvSpPr/>
          <p:nvPr/>
        </p:nvSpPr>
        <p:spPr>
          <a:xfrm flipH="true">
            <a:off x="4389382" y="2551859"/>
            <a:ext cx="527186" cy="5027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9" id="89"/>
          <p:cNvSpPr/>
          <p:nvPr/>
        </p:nvSpPr>
        <p:spPr>
          <a:xfrm flipH="true" flipV="true">
            <a:off x="4387430" y="1755682"/>
            <a:ext cx="529138" cy="7961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0" id="90"/>
          <p:cNvGrpSpPr/>
          <p:nvPr/>
        </p:nvGrpSpPr>
        <p:grpSpPr>
          <a:xfrm rot="0">
            <a:off x="9375630" y="6077330"/>
            <a:ext cx="3579843" cy="767901"/>
            <a:chOff x="0" y="0"/>
            <a:chExt cx="942839" cy="202245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942839" cy="202245"/>
            </a:xfrm>
            <a:custGeom>
              <a:avLst/>
              <a:gdLst/>
              <a:ahLst/>
              <a:cxnLst/>
              <a:rect r="r" b="b" t="t" l="l"/>
              <a:pathLst>
                <a:path h="202245" w="942839">
                  <a:moveTo>
                    <a:pt x="101123" y="0"/>
                  </a:moveTo>
                  <a:lnTo>
                    <a:pt x="841717" y="0"/>
                  </a:lnTo>
                  <a:cubicBezTo>
                    <a:pt x="868536" y="0"/>
                    <a:pt x="894257" y="10654"/>
                    <a:pt x="913221" y="29618"/>
                  </a:cubicBezTo>
                  <a:cubicBezTo>
                    <a:pt x="932185" y="48582"/>
                    <a:pt x="942839" y="74303"/>
                    <a:pt x="942839" y="101123"/>
                  </a:cubicBezTo>
                  <a:lnTo>
                    <a:pt x="942839" y="101123"/>
                  </a:lnTo>
                  <a:cubicBezTo>
                    <a:pt x="942839" y="127942"/>
                    <a:pt x="932185" y="153663"/>
                    <a:pt x="913221" y="172627"/>
                  </a:cubicBezTo>
                  <a:cubicBezTo>
                    <a:pt x="894257" y="191591"/>
                    <a:pt x="868536" y="202245"/>
                    <a:pt x="841717" y="202245"/>
                  </a:cubicBezTo>
                  <a:lnTo>
                    <a:pt x="101123" y="202245"/>
                  </a:lnTo>
                  <a:cubicBezTo>
                    <a:pt x="74303" y="202245"/>
                    <a:pt x="48582" y="191591"/>
                    <a:pt x="29618" y="172627"/>
                  </a:cubicBezTo>
                  <a:cubicBezTo>
                    <a:pt x="10654" y="153663"/>
                    <a:pt x="0" y="127942"/>
                    <a:pt x="0" y="101123"/>
                  </a:cubicBezTo>
                  <a:lnTo>
                    <a:pt x="0" y="101123"/>
                  </a:lnTo>
                  <a:cubicBezTo>
                    <a:pt x="0" y="74303"/>
                    <a:pt x="10654" y="48582"/>
                    <a:pt x="29618" y="29618"/>
                  </a:cubicBezTo>
                  <a:cubicBezTo>
                    <a:pt x="48582" y="10654"/>
                    <a:pt x="74303" y="0"/>
                    <a:pt x="10112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38100"/>
              <a:ext cx="942839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NFTs</a:t>
              </a:r>
            </a:p>
          </p:txBody>
        </p:sp>
      </p:grpSp>
      <p:sp>
        <p:nvSpPr>
          <p:cNvPr name="AutoShape 93" id="93"/>
          <p:cNvSpPr/>
          <p:nvPr/>
        </p:nvSpPr>
        <p:spPr>
          <a:xfrm flipH="true">
            <a:off x="12955473" y="4253246"/>
            <a:ext cx="1097430" cy="22080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4" id="94"/>
          <p:cNvGrpSpPr/>
          <p:nvPr/>
        </p:nvGrpSpPr>
        <p:grpSpPr>
          <a:xfrm rot="0">
            <a:off x="16093205" y="9324699"/>
            <a:ext cx="1553443" cy="767901"/>
            <a:chOff x="0" y="0"/>
            <a:chExt cx="409137" cy="202245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409137" cy="202245"/>
            </a:xfrm>
            <a:custGeom>
              <a:avLst/>
              <a:gdLst/>
              <a:ahLst/>
              <a:cxnLst/>
              <a:rect r="r" b="b" t="t" l="l"/>
              <a:pathLst>
                <a:path h="202245" w="409137">
                  <a:moveTo>
                    <a:pt x="101123" y="0"/>
                  </a:moveTo>
                  <a:lnTo>
                    <a:pt x="308015" y="0"/>
                  </a:lnTo>
                  <a:cubicBezTo>
                    <a:pt x="334834" y="0"/>
                    <a:pt x="360555" y="10654"/>
                    <a:pt x="379519" y="29618"/>
                  </a:cubicBezTo>
                  <a:cubicBezTo>
                    <a:pt x="398483" y="48582"/>
                    <a:pt x="409137" y="74303"/>
                    <a:pt x="409137" y="101123"/>
                  </a:cubicBezTo>
                  <a:lnTo>
                    <a:pt x="409137" y="101123"/>
                  </a:lnTo>
                  <a:cubicBezTo>
                    <a:pt x="409137" y="127942"/>
                    <a:pt x="398483" y="153663"/>
                    <a:pt x="379519" y="172627"/>
                  </a:cubicBezTo>
                  <a:cubicBezTo>
                    <a:pt x="360555" y="191591"/>
                    <a:pt x="334834" y="202245"/>
                    <a:pt x="308015" y="202245"/>
                  </a:cubicBezTo>
                  <a:lnTo>
                    <a:pt x="101123" y="202245"/>
                  </a:lnTo>
                  <a:cubicBezTo>
                    <a:pt x="74303" y="202245"/>
                    <a:pt x="48582" y="191591"/>
                    <a:pt x="29618" y="172627"/>
                  </a:cubicBezTo>
                  <a:cubicBezTo>
                    <a:pt x="10654" y="153663"/>
                    <a:pt x="0" y="127942"/>
                    <a:pt x="0" y="101123"/>
                  </a:cubicBezTo>
                  <a:lnTo>
                    <a:pt x="0" y="101123"/>
                  </a:lnTo>
                  <a:cubicBezTo>
                    <a:pt x="0" y="74303"/>
                    <a:pt x="10654" y="48582"/>
                    <a:pt x="29618" y="29618"/>
                  </a:cubicBezTo>
                  <a:cubicBezTo>
                    <a:pt x="48582" y="10654"/>
                    <a:pt x="74303" y="0"/>
                    <a:pt x="10112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409137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Tour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3907972" y="9324699"/>
            <a:ext cx="1553443" cy="767901"/>
            <a:chOff x="0" y="0"/>
            <a:chExt cx="409137" cy="202245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409137" cy="202245"/>
            </a:xfrm>
            <a:custGeom>
              <a:avLst/>
              <a:gdLst/>
              <a:ahLst/>
              <a:cxnLst/>
              <a:rect r="r" b="b" t="t" l="l"/>
              <a:pathLst>
                <a:path h="202245" w="409137">
                  <a:moveTo>
                    <a:pt x="101123" y="0"/>
                  </a:moveTo>
                  <a:lnTo>
                    <a:pt x="308015" y="0"/>
                  </a:lnTo>
                  <a:cubicBezTo>
                    <a:pt x="334834" y="0"/>
                    <a:pt x="360555" y="10654"/>
                    <a:pt x="379519" y="29618"/>
                  </a:cubicBezTo>
                  <a:cubicBezTo>
                    <a:pt x="398483" y="48582"/>
                    <a:pt x="409137" y="74303"/>
                    <a:pt x="409137" y="101123"/>
                  </a:cubicBezTo>
                  <a:lnTo>
                    <a:pt x="409137" y="101123"/>
                  </a:lnTo>
                  <a:cubicBezTo>
                    <a:pt x="409137" y="127942"/>
                    <a:pt x="398483" y="153663"/>
                    <a:pt x="379519" y="172627"/>
                  </a:cubicBezTo>
                  <a:cubicBezTo>
                    <a:pt x="360555" y="191591"/>
                    <a:pt x="334834" y="202245"/>
                    <a:pt x="308015" y="202245"/>
                  </a:cubicBezTo>
                  <a:lnTo>
                    <a:pt x="101123" y="202245"/>
                  </a:lnTo>
                  <a:cubicBezTo>
                    <a:pt x="74303" y="202245"/>
                    <a:pt x="48582" y="191591"/>
                    <a:pt x="29618" y="172627"/>
                  </a:cubicBezTo>
                  <a:cubicBezTo>
                    <a:pt x="10654" y="153663"/>
                    <a:pt x="0" y="127942"/>
                    <a:pt x="0" y="101123"/>
                  </a:cubicBezTo>
                  <a:lnTo>
                    <a:pt x="0" y="101123"/>
                  </a:lnTo>
                  <a:cubicBezTo>
                    <a:pt x="0" y="74303"/>
                    <a:pt x="10654" y="48582"/>
                    <a:pt x="29618" y="29618"/>
                  </a:cubicBezTo>
                  <a:cubicBezTo>
                    <a:pt x="48582" y="10654"/>
                    <a:pt x="74303" y="0"/>
                    <a:pt x="101123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409137" cy="24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Eventos</a:t>
              </a:r>
            </a:p>
          </p:txBody>
        </p:sp>
      </p:grpSp>
      <p:sp>
        <p:nvSpPr>
          <p:cNvPr name="AutoShape 100" id="100"/>
          <p:cNvSpPr/>
          <p:nvPr/>
        </p:nvSpPr>
        <p:spPr>
          <a:xfrm flipH="true">
            <a:off x="14684693" y="9064482"/>
            <a:ext cx="757671" cy="2602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1" id="101"/>
          <p:cNvSpPr/>
          <p:nvPr/>
        </p:nvSpPr>
        <p:spPr>
          <a:xfrm>
            <a:off x="15442364" y="9064482"/>
            <a:ext cx="1427562" cy="2602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50891" y="4763604"/>
            <a:ext cx="2817023" cy="1202563"/>
            <a:chOff x="0" y="0"/>
            <a:chExt cx="741932" cy="316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Jugadores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33625" y="7367645"/>
            <a:ext cx="2817023" cy="1202563"/>
            <a:chOff x="0" y="0"/>
            <a:chExt cx="741932" cy="3167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Activos Digitales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87509" y="2347902"/>
            <a:ext cx="2687949" cy="1202563"/>
            <a:chOff x="0" y="0"/>
            <a:chExt cx="707937" cy="3167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7937" cy="316724"/>
            </a:xfrm>
            <a:custGeom>
              <a:avLst/>
              <a:gdLst/>
              <a:ahLst/>
              <a:cxnLst/>
              <a:rect r="r" b="b" t="t" l="l"/>
              <a:pathLst>
                <a:path h="316724" w="707937">
                  <a:moveTo>
                    <a:pt x="146892" y="0"/>
                  </a:moveTo>
                  <a:lnTo>
                    <a:pt x="561045" y="0"/>
                  </a:lnTo>
                  <a:cubicBezTo>
                    <a:pt x="642171" y="0"/>
                    <a:pt x="707937" y="65766"/>
                    <a:pt x="707937" y="146892"/>
                  </a:cubicBezTo>
                  <a:lnTo>
                    <a:pt x="707937" y="169832"/>
                  </a:lnTo>
                  <a:cubicBezTo>
                    <a:pt x="707937" y="250959"/>
                    <a:pt x="642171" y="316724"/>
                    <a:pt x="561045" y="316724"/>
                  </a:cubicBezTo>
                  <a:lnTo>
                    <a:pt x="146892" y="316724"/>
                  </a:lnTo>
                  <a:cubicBezTo>
                    <a:pt x="65766" y="316724"/>
                    <a:pt x="0" y="250959"/>
                    <a:pt x="0" y="169832"/>
                  </a:cubicBezTo>
                  <a:lnTo>
                    <a:pt x="0" y="146892"/>
                  </a:lnTo>
                  <a:cubicBezTo>
                    <a:pt x="0" y="65766"/>
                    <a:pt x="65766" y="0"/>
                    <a:pt x="146892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07937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Marca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205453" y="4750624"/>
            <a:ext cx="2817023" cy="1202563"/>
            <a:chOff x="0" y="0"/>
            <a:chExt cx="741932" cy="3167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Bernabéu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87509" y="4763604"/>
            <a:ext cx="2817023" cy="1202563"/>
            <a:chOff x="0" y="0"/>
            <a:chExt cx="741932" cy="3167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Eventos Deportivos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342137" y="3960851"/>
            <a:ext cx="636842" cy="820288"/>
          </a:xfrm>
          <a:custGeom>
            <a:avLst/>
            <a:gdLst/>
            <a:ahLst/>
            <a:cxnLst/>
            <a:rect r="r" b="b" t="t" l="l"/>
            <a:pathLst>
              <a:path h="820288" w="636842">
                <a:moveTo>
                  <a:pt x="0" y="0"/>
                </a:moveTo>
                <a:lnTo>
                  <a:pt x="636842" y="0"/>
                </a:lnTo>
                <a:lnTo>
                  <a:pt x="636842" y="820288"/>
                </a:lnTo>
                <a:lnTo>
                  <a:pt x="0" y="820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7545992">
            <a:off x="9311381" y="4044938"/>
            <a:ext cx="1558322" cy="662995"/>
          </a:xfrm>
          <a:custGeom>
            <a:avLst/>
            <a:gdLst/>
            <a:ahLst/>
            <a:cxnLst/>
            <a:rect r="r" b="b" t="t" l="l"/>
            <a:pathLst>
              <a:path h="662995" w="1558322">
                <a:moveTo>
                  <a:pt x="0" y="0"/>
                </a:moveTo>
                <a:lnTo>
                  <a:pt x="1558322" y="0"/>
                </a:lnTo>
                <a:lnTo>
                  <a:pt x="1558322" y="662995"/>
                </a:lnTo>
                <a:lnTo>
                  <a:pt x="0" y="662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400642">
            <a:off x="4076906" y="2618303"/>
            <a:ext cx="2436540" cy="1373323"/>
          </a:xfrm>
          <a:custGeom>
            <a:avLst/>
            <a:gdLst/>
            <a:ahLst/>
            <a:cxnLst/>
            <a:rect r="r" b="b" t="t" l="l"/>
            <a:pathLst>
              <a:path h="1373323" w="2436540">
                <a:moveTo>
                  <a:pt x="0" y="0"/>
                </a:moveTo>
                <a:lnTo>
                  <a:pt x="2436540" y="0"/>
                </a:lnTo>
                <a:lnTo>
                  <a:pt x="2436540" y="1373323"/>
                </a:lnTo>
                <a:lnTo>
                  <a:pt x="0" y="1373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3119436">
            <a:off x="10677564" y="2863803"/>
            <a:ext cx="2436540" cy="1373323"/>
          </a:xfrm>
          <a:custGeom>
            <a:avLst/>
            <a:gdLst/>
            <a:ahLst/>
            <a:cxnLst/>
            <a:rect r="r" b="b" t="t" l="l"/>
            <a:pathLst>
              <a:path h="1373323" w="2436540">
                <a:moveTo>
                  <a:pt x="0" y="0"/>
                </a:moveTo>
                <a:lnTo>
                  <a:pt x="2436540" y="0"/>
                </a:lnTo>
                <a:lnTo>
                  <a:pt x="2436540" y="1373323"/>
                </a:lnTo>
                <a:lnTo>
                  <a:pt x="0" y="1373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9801675">
            <a:off x="10798242" y="6876801"/>
            <a:ext cx="2436540" cy="1373323"/>
          </a:xfrm>
          <a:custGeom>
            <a:avLst/>
            <a:gdLst/>
            <a:ahLst/>
            <a:cxnLst/>
            <a:rect r="r" b="b" t="t" l="l"/>
            <a:pathLst>
              <a:path h="1373323" w="2436540">
                <a:moveTo>
                  <a:pt x="0" y="0"/>
                </a:moveTo>
                <a:lnTo>
                  <a:pt x="2436540" y="0"/>
                </a:lnTo>
                <a:lnTo>
                  <a:pt x="2436540" y="1373323"/>
                </a:lnTo>
                <a:lnTo>
                  <a:pt x="0" y="1373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691716">
            <a:off x="3975287" y="6876801"/>
            <a:ext cx="2436540" cy="1373323"/>
          </a:xfrm>
          <a:custGeom>
            <a:avLst/>
            <a:gdLst/>
            <a:ahLst/>
            <a:cxnLst/>
            <a:rect r="r" b="b" t="t" l="l"/>
            <a:pathLst>
              <a:path h="1373323" w="2436540">
                <a:moveTo>
                  <a:pt x="0" y="0"/>
                </a:moveTo>
                <a:lnTo>
                  <a:pt x="2436540" y="0"/>
                </a:lnTo>
                <a:lnTo>
                  <a:pt x="2436540" y="1373323"/>
                </a:lnTo>
                <a:lnTo>
                  <a:pt x="0" y="1373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775493" y="300972"/>
            <a:ext cx="6718754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RECURSOS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20473" y="55607"/>
            <a:ext cx="5007296" cy="42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Evaluación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2700000">
            <a:off x="6289600" y="5976625"/>
            <a:ext cx="1558322" cy="662995"/>
          </a:xfrm>
          <a:custGeom>
            <a:avLst/>
            <a:gdLst/>
            <a:ahLst/>
            <a:cxnLst/>
            <a:rect r="r" b="b" t="t" l="l"/>
            <a:pathLst>
              <a:path h="662995" w="1558322">
                <a:moveTo>
                  <a:pt x="0" y="0"/>
                </a:moveTo>
                <a:lnTo>
                  <a:pt x="1558322" y="0"/>
                </a:lnTo>
                <a:lnTo>
                  <a:pt x="1558322" y="662995"/>
                </a:lnTo>
                <a:lnTo>
                  <a:pt x="0" y="662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2700000">
            <a:off x="6289600" y="4085554"/>
            <a:ext cx="1558322" cy="662995"/>
          </a:xfrm>
          <a:custGeom>
            <a:avLst/>
            <a:gdLst/>
            <a:ahLst/>
            <a:cxnLst/>
            <a:rect r="r" b="b" t="t" l="l"/>
            <a:pathLst>
              <a:path h="662995" w="1558322">
                <a:moveTo>
                  <a:pt x="0" y="0"/>
                </a:moveTo>
                <a:lnTo>
                  <a:pt x="1558322" y="0"/>
                </a:lnTo>
                <a:lnTo>
                  <a:pt x="1558322" y="662995"/>
                </a:lnTo>
                <a:lnTo>
                  <a:pt x="0" y="662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7802169">
            <a:off x="9400122" y="5948802"/>
            <a:ext cx="1388034" cy="590545"/>
          </a:xfrm>
          <a:custGeom>
            <a:avLst/>
            <a:gdLst/>
            <a:ahLst/>
            <a:cxnLst/>
            <a:rect r="r" b="b" t="t" l="l"/>
            <a:pathLst>
              <a:path h="590545" w="1388034">
                <a:moveTo>
                  <a:pt x="0" y="0"/>
                </a:moveTo>
                <a:lnTo>
                  <a:pt x="1388034" y="0"/>
                </a:lnTo>
                <a:lnTo>
                  <a:pt x="1388034" y="590546"/>
                </a:lnTo>
                <a:lnTo>
                  <a:pt x="0" y="590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5193557" y="5351905"/>
            <a:ext cx="1341544" cy="570766"/>
          </a:xfrm>
          <a:custGeom>
            <a:avLst/>
            <a:gdLst/>
            <a:ahLst/>
            <a:cxnLst/>
            <a:rect r="r" b="b" t="t" l="l"/>
            <a:pathLst>
              <a:path h="570766" w="1341544">
                <a:moveTo>
                  <a:pt x="0" y="0"/>
                </a:moveTo>
                <a:lnTo>
                  <a:pt x="1341544" y="0"/>
                </a:lnTo>
                <a:lnTo>
                  <a:pt x="1341544" y="570766"/>
                </a:lnTo>
                <a:lnTo>
                  <a:pt x="0" y="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245890" y="4763604"/>
            <a:ext cx="1341544" cy="570766"/>
          </a:xfrm>
          <a:custGeom>
            <a:avLst/>
            <a:gdLst/>
            <a:ahLst/>
            <a:cxnLst/>
            <a:rect r="r" b="b" t="t" l="l"/>
            <a:pathLst>
              <a:path h="570766" w="1341544">
                <a:moveTo>
                  <a:pt x="0" y="0"/>
                </a:moveTo>
                <a:lnTo>
                  <a:pt x="1341544" y="0"/>
                </a:lnTo>
                <a:lnTo>
                  <a:pt x="1341544" y="570766"/>
                </a:lnTo>
                <a:lnTo>
                  <a:pt x="0" y="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50891" y="4763604"/>
            <a:ext cx="2817023" cy="1202563"/>
            <a:chOff x="0" y="0"/>
            <a:chExt cx="741932" cy="3167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Jugadores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33625" y="7367645"/>
            <a:ext cx="2817023" cy="1202563"/>
            <a:chOff x="0" y="0"/>
            <a:chExt cx="741932" cy="3167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Activos Digitales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400642">
            <a:off x="4076906" y="2618303"/>
            <a:ext cx="2436540" cy="1373323"/>
          </a:xfrm>
          <a:custGeom>
            <a:avLst/>
            <a:gdLst/>
            <a:ahLst/>
            <a:cxnLst/>
            <a:rect r="r" b="b" t="t" l="l"/>
            <a:pathLst>
              <a:path h="1373323" w="2436540">
                <a:moveTo>
                  <a:pt x="0" y="0"/>
                </a:moveTo>
                <a:lnTo>
                  <a:pt x="2436540" y="0"/>
                </a:lnTo>
                <a:lnTo>
                  <a:pt x="2436540" y="1373323"/>
                </a:lnTo>
                <a:lnTo>
                  <a:pt x="0" y="137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801675">
            <a:off x="10798242" y="6876801"/>
            <a:ext cx="2436540" cy="1373323"/>
          </a:xfrm>
          <a:custGeom>
            <a:avLst/>
            <a:gdLst/>
            <a:ahLst/>
            <a:cxnLst/>
            <a:rect r="r" b="b" t="t" l="l"/>
            <a:pathLst>
              <a:path h="1373323" w="2436540">
                <a:moveTo>
                  <a:pt x="0" y="0"/>
                </a:moveTo>
                <a:lnTo>
                  <a:pt x="2436540" y="0"/>
                </a:lnTo>
                <a:lnTo>
                  <a:pt x="2436540" y="1373323"/>
                </a:lnTo>
                <a:lnTo>
                  <a:pt x="0" y="137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691716">
            <a:off x="3975287" y="6876801"/>
            <a:ext cx="2436540" cy="1373323"/>
          </a:xfrm>
          <a:custGeom>
            <a:avLst/>
            <a:gdLst/>
            <a:ahLst/>
            <a:cxnLst/>
            <a:rect r="r" b="b" t="t" l="l"/>
            <a:pathLst>
              <a:path h="1373323" w="2436540">
                <a:moveTo>
                  <a:pt x="0" y="0"/>
                </a:moveTo>
                <a:lnTo>
                  <a:pt x="2436540" y="0"/>
                </a:lnTo>
                <a:lnTo>
                  <a:pt x="2436540" y="1373323"/>
                </a:lnTo>
                <a:lnTo>
                  <a:pt x="0" y="137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193557" y="5351905"/>
            <a:ext cx="1341544" cy="570766"/>
          </a:xfrm>
          <a:custGeom>
            <a:avLst/>
            <a:gdLst/>
            <a:ahLst/>
            <a:cxnLst/>
            <a:rect r="r" b="b" t="t" l="l"/>
            <a:pathLst>
              <a:path h="570766" w="1341544">
                <a:moveTo>
                  <a:pt x="0" y="0"/>
                </a:moveTo>
                <a:lnTo>
                  <a:pt x="1341544" y="0"/>
                </a:lnTo>
                <a:lnTo>
                  <a:pt x="1341544" y="570766"/>
                </a:lnTo>
                <a:lnTo>
                  <a:pt x="0" y="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04529" y="4370995"/>
            <a:ext cx="2097484" cy="609017"/>
            <a:chOff x="0" y="0"/>
            <a:chExt cx="552424" cy="160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2424" cy="160400"/>
            </a:xfrm>
            <a:custGeom>
              <a:avLst/>
              <a:gdLst/>
              <a:ahLst/>
              <a:cxnLst/>
              <a:rect r="r" b="b" t="t" l="l"/>
              <a:pathLst>
                <a:path h="160400" w="552424">
                  <a:moveTo>
                    <a:pt x="80200" y="0"/>
                  </a:moveTo>
                  <a:lnTo>
                    <a:pt x="472224" y="0"/>
                  </a:lnTo>
                  <a:cubicBezTo>
                    <a:pt x="493494" y="0"/>
                    <a:pt x="513893" y="8450"/>
                    <a:pt x="528934" y="23490"/>
                  </a:cubicBezTo>
                  <a:cubicBezTo>
                    <a:pt x="543974" y="38530"/>
                    <a:pt x="552424" y="58929"/>
                    <a:pt x="552424" y="80200"/>
                  </a:cubicBezTo>
                  <a:lnTo>
                    <a:pt x="552424" y="80200"/>
                  </a:lnTo>
                  <a:cubicBezTo>
                    <a:pt x="552424" y="124493"/>
                    <a:pt x="516517" y="160400"/>
                    <a:pt x="472224" y="160400"/>
                  </a:cubicBezTo>
                  <a:lnTo>
                    <a:pt x="80200" y="160400"/>
                  </a:lnTo>
                  <a:cubicBezTo>
                    <a:pt x="35907" y="160400"/>
                    <a:pt x="0" y="124493"/>
                    <a:pt x="0" y="80200"/>
                  </a:cubicBezTo>
                  <a:lnTo>
                    <a:pt x="0" y="80200"/>
                  </a:lnTo>
                  <a:cubicBezTo>
                    <a:pt x="0" y="35907"/>
                    <a:pt x="35907" y="0"/>
                    <a:pt x="80200" y="0"/>
                  </a:cubicBezTo>
                  <a:close/>
                </a:path>
              </a:pathLst>
            </a:custGeom>
            <a:solidFill>
              <a:srgbClr val="FA3A2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2424" cy="1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Relevante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1500" y="5699106"/>
            <a:ext cx="2020513" cy="609017"/>
            <a:chOff x="0" y="0"/>
            <a:chExt cx="532152" cy="1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2152" cy="160400"/>
            </a:xfrm>
            <a:custGeom>
              <a:avLst/>
              <a:gdLst/>
              <a:ahLst/>
              <a:cxnLst/>
              <a:rect r="r" b="b" t="t" l="l"/>
              <a:pathLst>
                <a:path h="160400" w="532152">
                  <a:moveTo>
                    <a:pt x="80200" y="0"/>
                  </a:moveTo>
                  <a:lnTo>
                    <a:pt x="451952" y="0"/>
                  </a:lnTo>
                  <a:cubicBezTo>
                    <a:pt x="496245" y="0"/>
                    <a:pt x="532152" y="35907"/>
                    <a:pt x="532152" y="80200"/>
                  </a:cubicBezTo>
                  <a:lnTo>
                    <a:pt x="532152" y="80200"/>
                  </a:lnTo>
                  <a:cubicBezTo>
                    <a:pt x="532152" y="101470"/>
                    <a:pt x="523702" y="121869"/>
                    <a:pt x="508662" y="136910"/>
                  </a:cubicBezTo>
                  <a:cubicBezTo>
                    <a:pt x="493621" y="151950"/>
                    <a:pt x="473222" y="160400"/>
                    <a:pt x="451952" y="160400"/>
                  </a:cubicBezTo>
                  <a:lnTo>
                    <a:pt x="80200" y="160400"/>
                  </a:lnTo>
                  <a:cubicBezTo>
                    <a:pt x="35907" y="160400"/>
                    <a:pt x="0" y="124493"/>
                    <a:pt x="0" y="80200"/>
                  </a:cubicBezTo>
                  <a:lnTo>
                    <a:pt x="0" y="80200"/>
                  </a:lnTo>
                  <a:cubicBezTo>
                    <a:pt x="0" y="35907"/>
                    <a:pt x="35907" y="0"/>
                    <a:pt x="80200" y="0"/>
                  </a:cubicBezTo>
                  <a:close/>
                </a:path>
              </a:pathLst>
            </a:custGeom>
            <a:solidFill>
              <a:srgbClr val="FA3A2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32152" cy="1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Escaso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775493" y="300972"/>
            <a:ext cx="6718754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RECURSOS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20473" y="55607"/>
            <a:ext cx="5007296" cy="42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Evaluación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245890" y="4763604"/>
            <a:ext cx="1341544" cy="570766"/>
          </a:xfrm>
          <a:custGeom>
            <a:avLst/>
            <a:gdLst/>
            <a:ahLst/>
            <a:cxnLst/>
            <a:rect r="r" b="b" t="t" l="l"/>
            <a:pathLst>
              <a:path h="570766" w="1341544">
                <a:moveTo>
                  <a:pt x="0" y="0"/>
                </a:moveTo>
                <a:lnTo>
                  <a:pt x="1341544" y="0"/>
                </a:lnTo>
                <a:lnTo>
                  <a:pt x="1341544" y="570766"/>
                </a:lnTo>
                <a:lnTo>
                  <a:pt x="0" y="570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187509" y="2347902"/>
            <a:ext cx="2687949" cy="1202563"/>
            <a:chOff x="0" y="0"/>
            <a:chExt cx="707937" cy="3167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07937" cy="316724"/>
            </a:xfrm>
            <a:custGeom>
              <a:avLst/>
              <a:gdLst/>
              <a:ahLst/>
              <a:cxnLst/>
              <a:rect r="r" b="b" t="t" l="l"/>
              <a:pathLst>
                <a:path h="316724" w="707937">
                  <a:moveTo>
                    <a:pt x="146892" y="0"/>
                  </a:moveTo>
                  <a:lnTo>
                    <a:pt x="561045" y="0"/>
                  </a:lnTo>
                  <a:cubicBezTo>
                    <a:pt x="642171" y="0"/>
                    <a:pt x="707937" y="65766"/>
                    <a:pt x="707937" y="146892"/>
                  </a:cubicBezTo>
                  <a:lnTo>
                    <a:pt x="707937" y="169832"/>
                  </a:lnTo>
                  <a:cubicBezTo>
                    <a:pt x="707937" y="250959"/>
                    <a:pt x="642171" y="316724"/>
                    <a:pt x="561045" y="316724"/>
                  </a:cubicBezTo>
                  <a:lnTo>
                    <a:pt x="146892" y="316724"/>
                  </a:lnTo>
                  <a:cubicBezTo>
                    <a:pt x="65766" y="316724"/>
                    <a:pt x="0" y="250959"/>
                    <a:pt x="0" y="169832"/>
                  </a:cubicBezTo>
                  <a:lnTo>
                    <a:pt x="0" y="146892"/>
                  </a:lnTo>
                  <a:cubicBezTo>
                    <a:pt x="0" y="65766"/>
                    <a:pt x="65766" y="0"/>
                    <a:pt x="146892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707937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Marca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205453" y="4750624"/>
            <a:ext cx="2817023" cy="1202563"/>
            <a:chOff x="0" y="0"/>
            <a:chExt cx="741932" cy="31672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Bernabéu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187509" y="4763604"/>
            <a:ext cx="2817023" cy="1202563"/>
            <a:chOff x="0" y="0"/>
            <a:chExt cx="741932" cy="31672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Eventos Deportivos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342137" y="3960851"/>
            <a:ext cx="636842" cy="820288"/>
          </a:xfrm>
          <a:custGeom>
            <a:avLst/>
            <a:gdLst/>
            <a:ahLst/>
            <a:cxnLst/>
            <a:rect r="r" b="b" t="t" l="l"/>
            <a:pathLst>
              <a:path h="820288" w="636842">
                <a:moveTo>
                  <a:pt x="0" y="0"/>
                </a:moveTo>
                <a:lnTo>
                  <a:pt x="636842" y="0"/>
                </a:lnTo>
                <a:lnTo>
                  <a:pt x="636842" y="820288"/>
                </a:lnTo>
                <a:lnTo>
                  <a:pt x="0" y="820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7545992">
            <a:off x="9311381" y="4044938"/>
            <a:ext cx="1558322" cy="662995"/>
          </a:xfrm>
          <a:custGeom>
            <a:avLst/>
            <a:gdLst/>
            <a:ahLst/>
            <a:cxnLst/>
            <a:rect r="r" b="b" t="t" l="l"/>
            <a:pathLst>
              <a:path h="662995" w="1558322">
                <a:moveTo>
                  <a:pt x="0" y="0"/>
                </a:moveTo>
                <a:lnTo>
                  <a:pt x="1558322" y="0"/>
                </a:lnTo>
                <a:lnTo>
                  <a:pt x="1558322" y="662995"/>
                </a:lnTo>
                <a:lnTo>
                  <a:pt x="0" y="662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3119436">
            <a:off x="10677564" y="2863803"/>
            <a:ext cx="2436540" cy="1373323"/>
          </a:xfrm>
          <a:custGeom>
            <a:avLst/>
            <a:gdLst/>
            <a:ahLst/>
            <a:cxnLst/>
            <a:rect r="r" b="b" t="t" l="l"/>
            <a:pathLst>
              <a:path h="1373323" w="2436540">
                <a:moveTo>
                  <a:pt x="0" y="0"/>
                </a:moveTo>
                <a:lnTo>
                  <a:pt x="2436540" y="0"/>
                </a:lnTo>
                <a:lnTo>
                  <a:pt x="2436540" y="1373323"/>
                </a:lnTo>
                <a:lnTo>
                  <a:pt x="0" y="1373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2700000">
            <a:off x="6289600" y="5976625"/>
            <a:ext cx="1558322" cy="662995"/>
          </a:xfrm>
          <a:custGeom>
            <a:avLst/>
            <a:gdLst/>
            <a:ahLst/>
            <a:cxnLst/>
            <a:rect r="r" b="b" t="t" l="l"/>
            <a:pathLst>
              <a:path h="662995" w="1558322">
                <a:moveTo>
                  <a:pt x="0" y="0"/>
                </a:moveTo>
                <a:lnTo>
                  <a:pt x="1558322" y="0"/>
                </a:lnTo>
                <a:lnTo>
                  <a:pt x="1558322" y="662995"/>
                </a:lnTo>
                <a:lnTo>
                  <a:pt x="0" y="662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2700000">
            <a:off x="6289600" y="4085554"/>
            <a:ext cx="1558322" cy="662995"/>
          </a:xfrm>
          <a:custGeom>
            <a:avLst/>
            <a:gdLst/>
            <a:ahLst/>
            <a:cxnLst/>
            <a:rect r="r" b="b" t="t" l="l"/>
            <a:pathLst>
              <a:path h="662995" w="1558322">
                <a:moveTo>
                  <a:pt x="0" y="0"/>
                </a:moveTo>
                <a:lnTo>
                  <a:pt x="1558322" y="0"/>
                </a:lnTo>
                <a:lnTo>
                  <a:pt x="1558322" y="662995"/>
                </a:lnTo>
                <a:lnTo>
                  <a:pt x="0" y="662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7802169">
            <a:off x="9400122" y="5948802"/>
            <a:ext cx="1388034" cy="590545"/>
          </a:xfrm>
          <a:custGeom>
            <a:avLst/>
            <a:gdLst/>
            <a:ahLst/>
            <a:cxnLst/>
            <a:rect r="r" b="b" t="t" l="l"/>
            <a:pathLst>
              <a:path h="590545" w="1388034">
                <a:moveTo>
                  <a:pt x="0" y="0"/>
                </a:moveTo>
                <a:lnTo>
                  <a:pt x="1388034" y="0"/>
                </a:lnTo>
                <a:lnTo>
                  <a:pt x="1388034" y="590546"/>
                </a:lnTo>
                <a:lnTo>
                  <a:pt x="0" y="590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481" y="904875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28802"/>
            <a:ext cx="9205555" cy="828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Introducción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3F8955"/>
                </a:solidFill>
                <a:latin typeface="Saira Medium"/>
                <a:ea typeface="Saira Medium"/>
                <a:cs typeface="Saira Medium"/>
                <a:sym typeface="Saira Medium"/>
              </a:rPr>
              <a:t>Recursos (tangibles e intangibles)</a:t>
            </a:r>
            <a:r>
              <a:rPr lang="en-US" b="true" sz="3599" spc="172">
                <a:solidFill>
                  <a:srgbClr val="080808"/>
                </a:solidFill>
                <a:latin typeface="Saira Medium"/>
                <a:ea typeface="Saira Medium"/>
                <a:cs typeface="Saira Medium"/>
                <a:sym typeface="Saira Medium"/>
              </a:rPr>
              <a:t> </a:t>
            </a:r>
          </a:p>
          <a:p>
            <a:pPr algn="l" marL="1554373" indent="-518124" lvl="2">
              <a:lnSpc>
                <a:spcPts val="5039"/>
              </a:lnSpc>
              <a:buAutoNum type="alphaLcPeriod" startAt="1"/>
            </a:pPr>
            <a:r>
              <a:rPr lang="en-US" b="true" sz="3599" spc="172">
                <a:solidFill>
                  <a:srgbClr val="080808"/>
                </a:solidFill>
                <a:latin typeface="Saira Medium"/>
                <a:ea typeface="Saira Medium"/>
                <a:cs typeface="Saira Medium"/>
                <a:sym typeface="Saira Medium"/>
              </a:rPr>
              <a:t>Identificar </a:t>
            </a:r>
          </a:p>
          <a:p>
            <a:pPr algn="l" marL="1554373" indent="-518124" lvl="2">
              <a:lnSpc>
                <a:spcPts val="5039"/>
              </a:lnSpc>
              <a:buAutoNum type="alphaLcPeriod" startAt="1"/>
            </a:pPr>
            <a:r>
              <a:rPr lang="en-US" b="true" sz="3599" spc="172">
                <a:solidFill>
                  <a:srgbClr val="080808"/>
                </a:solidFill>
                <a:latin typeface="Saira Medium"/>
                <a:ea typeface="Saira Medium"/>
                <a:cs typeface="Saira Medium"/>
                <a:sym typeface="Saira Medium"/>
              </a:rPr>
              <a:t>Evaluar</a:t>
            </a:r>
          </a:p>
          <a:p>
            <a:pPr algn="l" marL="1554373" indent="-518124" lvl="2">
              <a:lnSpc>
                <a:spcPts val="5039"/>
              </a:lnSpc>
              <a:buAutoNum type="alphaLcPeriod" startAt="1"/>
            </a:pPr>
            <a:r>
              <a:rPr lang="en-US" b="true" sz="3599" spc="172">
                <a:solidFill>
                  <a:srgbClr val="3F8955"/>
                </a:solidFill>
                <a:latin typeface="Saira Medium"/>
                <a:ea typeface="Saira Medium"/>
                <a:cs typeface="Saira Medium"/>
                <a:sym typeface="Saira Medium"/>
              </a:rPr>
              <a:t>Ingresos derivados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Gestión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Ventaja competitiva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Alternativas para mejorar los recursos y capacidades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Explotación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Conclusión</a:t>
            </a:r>
          </a:p>
          <a:p>
            <a:pPr algn="l">
              <a:lnSpc>
                <a:spcPts val="5039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596446" y="-2000539"/>
            <a:ext cx="9563134" cy="14214642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4"/>
              <a:stretch>
                <a:fillRect l="-55721" t="0" r="-557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92498" y="4361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820225" y="3260880"/>
            <a:ext cx="5119873" cy="376524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5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664968">
            <a:off x="-1644255" y="-945889"/>
            <a:ext cx="8748264" cy="13003420"/>
            <a:chOff x="0" y="0"/>
            <a:chExt cx="3175000" cy="4719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l="-55721" t="0" r="-5572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6415377" y="-2256442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10664968">
            <a:off x="5590028" y="-945889"/>
            <a:ext cx="8748264" cy="13003420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l="-55721" t="0" r="-557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0664968">
            <a:off x="10968676" y="-484187"/>
            <a:ext cx="8748264" cy="13003420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2"/>
              <a:stretch>
                <a:fillRect l="-55721" t="0" r="-5572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3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08586" y="2877496"/>
            <a:ext cx="14031512" cy="1034824"/>
          </a:xfrm>
          <a:custGeom>
            <a:avLst/>
            <a:gdLst/>
            <a:ahLst/>
            <a:cxnLst/>
            <a:rect r="r" b="b" t="t" l="l"/>
            <a:pathLst>
              <a:path h="1034824" w="14031512">
                <a:moveTo>
                  <a:pt x="0" y="0"/>
                </a:moveTo>
                <a:lnTo>
                  <a:pt x="14031512" y="0"/>
                </a:lnTo>
                <a:lnTo>
                  <a:pt x="14031512" y="1034824"/>
                </a:lnTo>
                <a:lnTo>
                  <a:pt x="0" y="1034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08586" y="4321895"/>
            <a:ext cx="14031512" cy="824351"/>
          </a:xfrm>
          <a:custGeom>
            <a:avLst/>
            <a:gdLst/>
            <a:ahLst/>
            <a:cxnLst/>
            <a:rect r="r" b="b" t="t" l="l"/>
            <a:pathLst>
              <a:path h="824351" w="14031512">
                <a:moveTo>
                  <a:pt x="0" y="0"/>
                </a:moveTo>
                <a:lnTo>
                  <a:pt x="14031512" y="0"/>
                </a:lnTo>
                <a:lnTo>
                  <a:pt x="14031512" y="824351"/>
                </a:lnTo>
                <a:lnTo>
                  <a:pt x="0" y="824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89536" y="5553258"/>
            <a:ext cx="14085216" cy="757080"/>
          </a:xfrm>
          <a:custGeom>
            <a:avLst/>
            <a:gdLst/>
            <a:ahLst/>
            <a:cxnLst/>
            <a:rect r="r" b="b" t="t" l="l"/>
            <a:pathLst>
              <a:path h="757080" w="14085216">
                <a:moveTo>
                  <a:pt x="0" y="0"/>
                </a:moveTo>
                <a:lnTo>
                  <a:pt x="14085216" y="0"/>
                </a:lnTo>
                <a:lnTo>
                  <a:pt x="14085216" y="757080"/>
                </a:lnTo>
                <a:lnTo>
                  <a:pt x="0" y="7570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89536" y="6719913"/>
            <a:ext cx="14085216" cy="774687"/>
          </a:xfrm>
          <a:custGeom>
            <a:avLst/>
            <a:gdLst/>
            <a:ahLst/>
            <a:cxnLst/>
            <a:rect r="r" b="b" t="t" l="l"/>
            <a:pathLst>
              <a:path h="774687" w="14085216">
                <a:moveTo>
                  <a:pt x="0" y="0"/>
                </a:moveTo>
                <a:lnTo>
                  <a:pt x="14085216" y="0"/>
                </a:lnTo>
                <a:lnTo>
                  <a:pt x="14085216" y="774687"/>
                </a:lnTo>
                <a:lnTo>
                  <a:pt x="0" y="774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55606" y="7898437"/>
            <a:ext cx="14119146" cy="635362"/>
          </a:xfrm>
          <a:custGeom>
            <a:avLst/>
            <a:gdLst/>
            <a:ahLst/>
            <a:cxnLst/>
            <a:rect r="r" b="b" t="t" l="l"/>
            <a:pathLst>
              <a:path h="635362" w="14119146">
                <a:moveTo>
                  <a:pt x="0" y="0"/>
                </a:moveTo>
                <a:lnTo>
                  <a:pt x="14119146" y="0"/>
                </a:lnTo>
                <a:lnTo>
                  <a:pt x="14119146" y="635361"/>
                </a:lnTo>
                <a:lnTo>
                  <a:pt x="0" y="635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19901" y="2716177"/>
            <a:ext cx="2770332" cy="1357463"/>
          </a:xfrm>
          <a:custGeom>
            <a:avLst/>
            <a:gdLst/>
            <a:ahLst/>
            <a:cxnLst/>
            <a:rect r="r" b="b" t="t" l="l"/>
            <a:pathLst>
              <a:path h="1357463" w="2770332">
                <a:moveTo>
                  <a:pt x="0" y="0"/>
                </a:moveTo>
                <a:lnTo>
                  <a:pt x="2770332" y="0"/>
                </a:lnTo>
                <a:lnTo>
                  <a:pt x="2770332" y="1357462"/>
                </a:lnTo>
                <a:lnTo>
                  <a:pt x="0" y="13574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3860" y="1207021"/>
            <a:ext cx="10167734" cy="106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7"/>
              </a:lnSpc>
            </a:pPr>
            <a:r>
              <a:rPr lang="en-US" sz="6048">
                <a:solidFill>
                  <a:srgbClr val="F6F6F6"/>
                </a:solidFill>
                <a:latin typeface="Sports World"/>
                <a:ea typeface="Sports World"/>
                <a:cs typeface="Sports World"/>
                <a:sym typeface="Sports World"/>
              </a:rPr>
              <a:t>INGRESOS DERIVADOS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800563" y="4073639"/>
            <a:ext cx="2770332" cy="1357463"/>
          </a:xfrm>
          <a:custGeom>
            <a:avLst/>
            <a:gdLst/>
            <a:ahLst/>
            <a:cxnLst/>
            <a:rect r="r" b="b" t="t" l="l"/>
            <a:pathLst>
              <a:path h="1357463" w="2770332">
                <a:moveTo>
                  <a:pt x="0" y="0"/>
                </a:moveTo>
                <a:lnTo>
                  <a:pt x="2770333" y="0"/>
                </a:lnTo>
                <a:lnTo>
                  <a:pt x="2770333" y="1357463"/>
                </a:lnTo>
                <a:lnTo>
                  <a:pt x="0" y="13574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336389" y="5146246"/>
            <a:ext cx="2770332" cy="1357463"/>
          </a:xfrm>
          <a:custGeom>
            <a:avLst/>
            <a:gdLst/>
            <a:ahLst/>
            <a:cxnLst/>
            <a:rect r="r" b="b" t="t" l="l"/>
            <a:pathLst>
              <a:path h="1357463" w="2770332">
                <a:moveTo>
                  <a:pt x="0" y="0"/>
                </a:moveTo>
                <a:lnTo>
                  <a:pt x="2770332" y="0"/>
                </a:lnTo>
                <a:lnTo>
                  <a:pt x="2770332" y="1357463"/>
                </a:lnTo>
                <a:lnTo>
                  <a:pt x="0" y="13574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95624" y="6425656"/>
            <a:ext cx="2770332" cy="1357463"/>
          </a:xfrm>
          <a:custGeom>
            <a:avLst/>
            <a:gdLst/>
            <a:ahLst/>
            <a:cxnLst/>
            <a:rect r="r" b="b" t="t" l="l"/>
            <a:pathLst>
              <a:path h="1357463" w="2770332">
                <a:moveTo>
                  <a:pt x="0" y="0"/>
                </a:moveTo>
                <a:lnTo>
                  <a:pt x="2770332" y="0"/>
                </a:lnTo>
                <a:lnTo>
                  <a:pt x="2770332" y="1357463"/>
                </a:lnTo>
                <a:lnTo>
                  <a:pt x="0" y="13574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952920" y="7537386"/>
            <a:ext cx="2770332" cy="1357463"/>
          </a:xfrm>
          <a:custGeom>
            <a:avLst/>
            <a:gdLst/>
            <a:ahLst/>
            <a:cxnLst/>
            <a:rect r="r" b="b" t="t" l="l"/>
            <a:pathLst>
              <a:path h="1357463" w="2770332">
                <a:moveTo>
                  <a:pt x="0" y="0"/>
                </a:moveTo>
                <a:lnTo>
                  <a:pt x="2770333" y="0"/>
                </a:lnTo>
                <a:lnTo>
                  <a:pt x="2770333" y="1357463"/>
                </a:lnTo>
                <a:lnTo>
                  <a:pt x="0" y="13574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5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337" y="630078"/>
            <a:ext cx="5418796" cy="1786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68"/>
              </a:lnSpc>
            </a:pPr>
            <a:r>
              <a:rPr lang="en-US" sz="5048">
                <a:solidFill>
                  <a:srgbClr val="FFFEFA"/>
                </a:solidFill>
                <a:latin typeface="Sports World"/>
                <a:ea typeface="Sports World"/>
                <a:cs typeface="Sports World"/>
                <a:sym typeface="Sports World"/>
              </a:rPr>
              <a:t>INGRESOS DERIVADOS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95876" y="-400176"/>
            <a:ext cx="14357597" cy="10929721"/>
          </a:xfrm>
          <a:custGeom>
            <a:avLst/>
            <a:gdLst/>
            <a:ahLst/>
            <a:cxnLst/>
            <a:rect r="r" b="b" t="t" l="l"/>
            <a:pathLst>
              <a:path h="10929721" w="14357597">
                <a:moveTo>
                  <a:pt x="0" y="0"/>
                </a:moveTo>
                <a:lnTo>
                  <a:pt x="14357597" y="0"/>
                </a:lnTo>
                <a:lnTo>
                  <a:pt x="14357597" y="10929721"/>
                </a:lnTo>
                <a:lnTo>
                  <a:pt x="0" y="1092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5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337" y="639603"/>
            <a:ext cx="5418796" cy="140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28"/>
              </a:lnSpc>
            </a:pPr>
            <a:r>
              <a:rPr lang="en-US" sz="3948">
                <a:solidFill>
                  <a:srgbClr val="FFFEFA"/>
                </a:solidFill>
                <a:latin typeface="Sports World"/>
                <a:ea typeface="Sports World"/>
                <a:cs typeface="Sports World"/>
                <a:sym typeface="Sports World"/>
              </a:rPr>
              <a:t>INGRESOS DERIVADOS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844033" y="-1468514"/>
            <a:ext cx="14756645" cy="11949101"/>
          </a:xfrm>
          <a:custGeom>
            <a:avLst/>
            <a:gdLst/>
            <a:ahLst/>
            <a:cxnLst/>
            <a:rect r="r" b="b" t="t" l="l"/>
            <a:pathLst>
              <a:path h="11949101" w="14756645">
                <a:moveTo>
                  <a:pt x="0" y="0"/>
                </a:moveTo>
                <a:lnTo>
                  <a:pt x="14756644" y="0"/>
                </a:lnTo>
                <a:lnTo>
                  <a:pt x="14756644" y="11949102"/>
                </a:lnTo>
                <a:lnTo>
                  <a:pt x="0" y="11949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8" r="0" b="-1868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481" y="904875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928802"/>
            <a:ext cx="9205555" cy="636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Introducción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Recursos (tangibles e intangibles)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3F8955"/>
                </a:solidFill>
                <a:latin typeface="Saira Medium"/>
                <a:ea typeface="Saira Medium"/>
                <a:cs typeface="Saira Medium"/>
                <a:sym typeface="Saira Medium"/>
              </a:rPr>
              <a:t>Gestión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Ventaja competitiva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Alternativas para mejorar los recursos y capacidades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Explotación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Conclusión</a:t>
            </a:r>
          </a:p>
          <a:p>
            <a:pPr algn="l">
              <a:lnSpc>
                <a:spcPts val="5039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596446" y="-2000539"/>
            <a:ext cx="9563134" cy="14214642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4"/>
              <a:stretch>
                <a:fillRect l="-55721" t="0" r="-557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92498" y="4361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453259" y="3096650"/>
            <a:ext cx="4951489" cy="4951489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596446" y="-2000539"/>
            <a:ext cx="9563134" cy="14214642"/>
            <a:chOff x="0" y="0"/>
            <a:chExt cx="3175000" cy="4719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4"/>
              <a:stretch>
                <a:fillRect l="-55721" t="0" r="-5572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092498" y="4361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6481" y="904875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ÍNDICE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28802"/>
            <a:ext cx="9205555" cy="636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Introducción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Recursos (tangibles e intangibles)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Gestión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Ventaja competitiva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Alternativas para mejorar los recursos y capacidades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Explotación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Conclusión</a:t>
            </a:r>
          </a:p>
          <a:p>
            <a:pPr algn="l">
              <a:lnSpc>
                <a:spcPts val="5039"/>
              </a:lnSpc>
            </a:pP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34255" y="2752643"/>
            <a:ext cx="5688132" cy="3981693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514804"/>
            <a:ext cx="7946324" cy="7558940"/>
          </a:xfrm>
          <a:custGeom>
            <a:avLst/>
            <a:gdLst/>
            <a:ahLst/>
            <a:cxnLst/>
            <a:rect r="r" b="b" t="t" l="l"/>
            <a:pathLst>
              <a:path h="7558940" w="7946324">
                <a:moveTo>
                  <a:pt x="0" y="0"/>
                </a:moveTo>
                <a:lnTo>
                  <a:pt x="7946324" y="0"/>
                </a:lnTo>
                <a:lnTo>
                  <a:pt x="7946324" y="7558940"/>
                </a:lnTo>
                <a:lnTo>
                  <a:pt x="0" y="7558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2800"/>
            <a:ext cx="16076680" cy="255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¿CÓMO SE GESTIONAN ESOS RECURSOS Y CAPACIDADES?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0593" y="6332096"/>
            <a:ext cx="5472211" cy="249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4458" indent="-382229" lvl="1">
              <a:lnSpc>
                <a:spcPts val="4957"/>
              </a:lnSpc>
              <a:buAutoNum type="arabicPeriod" startAt="1"/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Personal</a:t>
            </a:r>
          </a:p>
          <a:p>
            <a:pPr algn="ctr" marL="764458" indent="-382229" lvl="1">
              <a:lnSpc>
                <a:spcPts val="4957"/>
              </a:lnSpc>
              <a:buAutoNum type="arabicPeriod" startAt="1"/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Marketing</a:t>
            </a:r>
          </a:p>
          <a:p>
            <a:pPr algn="ctr" marL="764458" indent="-382229" lvl="1">
              <a:lnSpc>
                <a:spcPts val="4957"/>
              </a:lnSpc>
              <a:buAutoNum type="arabicPeriod" startAt="1"/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Retrasmisión</a:t>
            </a:r>
          </a:p>
          <a:p>
            <a:pPr algn="ctr" marL="764458" indent="-382229" lvl="1">
              <a:lnSpc>
                <a:spcPts val="4957"/>
              </a:lnSpc>
              <a:spcBef>
                <a:spcPct val="0"/>
              </a:spcBef>
              <a:buAutoNum type="arabicPeriod" startAt="1"/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Estadio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457516" y="2653632"/>
            <a:ext cx="3310275" cy="331027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8257" y="2653632"/>
            <a:ext cx="6184666" cy="7388765"/>
          </a:xfrm>
          <a:custGeom>
            <a:avLst/>
            <a:gdLst/>
            <a:ahLst/>
            <a:cxnLst/>
            <a:rect r="r" b="b" t="t" l="l"/>
            <a:pathLst>
              <a:path h="7388765" w="6184666">
                <a:moveTo>
                  <a:pt x="0" y="0"/>
                </a:moveTo>
                <a:lnTo>
                  <a:pt x="6184666" y="0"/>
                </a:lnTo>
                <a:lnTo>
                  <a:pt x="6184666" y="7388765"/>
                </a:lnTo>
                <a:lnTo>
                  <a:pt x="0" y="73887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8558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479080">
            <a:off x="12339235" y="4713239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3"/>
                </a:lnTo>
                <a:lnTo>
                  <a:pt x="0" y="101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2800"/>
            <a:ext cx="16076680" cy="255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¿CÓMO SE GESTIONAN ESOS RECURSOS Y CAPACIDADES?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31574" y="2936369"/>
            <a:ext cx="5472211" cy="1862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7"/>
              </a:lnSpc>
              <a:spcBef>
                <a:spcPct val="0"/>
              </a:spcBef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Contratos de patrocinadores a largo plazo.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51311" y="6800765"/>
            <a:ext cx="5472211" cy="249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7"/>
              </a:lnSpc>
              <a:spcBef>
                <a:spcPct val="0"/>
              </a:spcBef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Si no ganan la Champions se mantienen los ingresos por patrocinios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481" y="904875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28802"/>
            <a:ext cx="9205555" cy="636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Introducción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Recursos (tangibles e intangibles)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Gestión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7301"/>
                </a:solidFill>
                <a:latin typeface="Saira Medium"/>
                <a:ea typeface="Saira Medium"/>
                <a:cs typeface="Saira Medium"/>
                <a:sym typeface="Saira Medium"/>
              </a:rPr>
              <a:t>Ventaja competitiva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Alternativas para mejorar los recursos y capacidades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Explotación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Conclusión</a:t>
            </a:r>
          </a:p>
          <a:p>
            <a:pPr algn="l">
              <a:lnSpc>
                <a:spcPts val="5039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25646" y="-1638074"/>
            <a:ext cx="9563134" cy="14214642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4"/>
              <a:stretch>
                <a:fillRect l="-55721" t="0" r="-557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92498" y="4361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70617" y="2265440"/>
            <a:ext cx="5836596" cy="411480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51434" y="8998118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51434" y="6654622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2005283" y="2065203"/>
            <a:ext cx="10632088" cy="3528959"/>
            <a:chOff x="0" y="0"/>
            <a:chExt cx="14176118" cy="470527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80660" y="0"/>
              <a:ext cx="6595458" cy="4300747"/>
              <a:chOff x="0" y="0"/>
              <a:chExt cx="1354608" cy="8833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54608" cy="883309"/>
              </a:xfrm>
              <a:custGeom>
                <a:avLst/>
                <a:gdLst/>
                <a:ahLst/>
                <a:cxnLst/>
                <a:rect r="r" b="b" t="t" l="l"/>
                <a:pathLst>
                  <a:path h="883309" w="1354608">
                    <a:moveTo>
                      <a:pt x="35997" y="0"/>
                    </a:moveTo>
                    <a:lnTo>
                      <a:pt x="1318610" y="0"/>
                    </a:lnTo>
                    <a:cubicBezTo>
                      <a:pt x="1338491" y="0"/>
                      <a:pt x="1354608" y="16117"/>
                      <a:pt x="1354608" y="35997"/>
                    </a:cubicBezTo>
                    <a:lnTo>
                      <a:pt x="1354608" y="847311"/>
                    </a:lnTo>
                    <a:cubicBezTo>
                      <a:pt x="1354608" y="867192"/>
                      <a:pt x="1338491" y="883309"/>
                      <a:pt x="1318610" y="883309"/>
                    </a:cubicBezTo>
                    <a:lnTo>
                      <a:pt x="35997" y="883309"/>
                    </a:lnTo>
                    <a:cubicBezTo>
                      <a:pt x="16117" y="883309"/>
                      <a:pt x="0" y="867192"/>
                      <a:pt x="0" y="847311"/>
                    </a:cubicBezTo>
                    <a:lnTo>
                      <a:pt x="0" y="35997"/>
                    </a:lnTo>
                    <a:cubicBezTo>
                      <a:pt x="0" y="16117"/>
                      <a:pt x="16117" y="0"/>
                      <a:pt x="35997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086" r="0" b="-1086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100682" y="252136"/>
              <a:ext cx="4114800" cy="411480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07060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65100"/>
                <a:ext cx="7112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71215"/>
              <a:ext cx="4413700" cy="441370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8888" t="0" r="-38888" b="0"/>
                </a:stretch>
              </a:blip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2866788"/>
              <a:ext cx="1618127" cy="161812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5573" t="0" r="-15573" b="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13595" y="3896216"/>
              <a:ext cx="809063" cy="80906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9285" t="0" r="-39285" b="0"/>
                </a:stretch>
              </a:blip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3918301" y="6654622"/>
            <a:ext cx="3725422" cy="2429263"/>
            <a:chOff x="0" y="0"/>
            <a:chExt cx="1354608" cy="883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7508" r="0" b="-7508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120740" y="6654622"/>
            <a:ext cx="3725422" cy="2429263"/>
            <a:chOff x="0" y="0"/>
            <a:chExt cx="1354608" cy="8833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3"/>
              <a:stretch>
                <a:fillRect l="-8031" t="0" r="-8031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-4967179">
            <a:off x="7805832" y="5758980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955707">
            <a:off x="9077636" y="5692006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2637371" y="6545948"/>
            <a:ext cx="2740128" cy="3125771"/>
            <a:chOff x="0" y="0"/>
            <a:chExt cx="1354608" cy="154525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54608" cy="1545254"/>
            </a:xfrm>
            <a:custGeom>
              <a:avLst/>
              <a:gdLst/>
              <a:ahLst/>
              <a:cxnLst/>
              <a:rect r="r" b="b" t="t" l="l"/>
              <a:pathLst>
                <a:path h="1545254" w="1354608">
                  <a:moveTo>
                    <a:pt x="64984" y="0"/>
                  </a:moveTo>
                  <a:lnTo>
                    <a:pt x="1289624" y="0"/>
                  </a:lnTo>
                  <a:cubicBezTo>
                    <a:pt x="1306859" y="0"/>
                    <a:pt x="1323388" y="6846"/>
                    <a:pt x="1335574" y="19033"/>
                  </a:cubicBezTo>
                  <a:cubicBezTo>
                    <a:pt x="1347761" y="31220"/>
                    <a:pt x="1354608" y="47749"/>
                    <a:pt x="1354608" y="64984"/>
                  </a:cubicBezTo>
                  <a:lnTo>
                    <a:pt x="1354608" y="1480270"/>
                  </a:lnTo>
                  <a:cubicBezTo>
                    <a:pt x="1354608" y="1497505"/>
                    <a:pt x="1347761" y="1514034"/>
                    <a:pt x="1335574" y="1526221"/>
                  </a:cubicBezTo>
                  <a:cubicBezTo>
                    <a:pt x="1323388" y="1538407"/>
                    <a:pt x="1306859" y="1545254"/>
                    <a:pt x="1289624" y="1545254"/>
                  </a:cubicBezTo>
                  <a:lnTo>
                    <a:pt x="64984" y="1545254"/>
                  </a:lnTo>
                  <a:cubicBezTo>
                    <a:pt x="47749" y="1545254"/>
                    <a:pt x="31220" y="1538407"/>
                    <a:pt x="19033" y="1526221"/>
                  </a:cubicBezTo>
                  <a:cubicBezTo>
                    <a:pt x="6846" y="1514034"/>
                    <a:pt x="0" y="1497505"/>
                    <a:pt x="0" y="1480270"/>
                  </a:cubicBezTo>
                  <a:lnTo>
                    <a:pt x="0" y="64984"/>
                  </a:lnTo>
                  <a:cubicBezTo>
                    <a:pt x="0" y="47749"/>
                    <a:pt x="6846" y="31220"/>
                    <a:pt x="19033" y="19033"/>
                  </a:cubicBezTo>
                  <a:cubicBezTo>
                    <a:pt x="31220" y="6846"/>
                    <a:pt x="47749" y="0"/>
                    <a:pt x="64984" y="0"/>
                  </a:cubicBezTo>
                  <a:close/>
                </a:path>
              </a:pathLst>
            </a:custGeom>
            <a:blipFill>
              <a:blip r:embed="rId16"/>
              <a:stretch>
                <a:fillRect l="-7036" t="0" r="-7036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3147202">
            <a:off x="11830456" y="4758429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3"/>
                </a:lnTo>
                <a:lnTo>
                  <a:pt x="0" y="1016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10800000">
            <a:off x="6338667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3197795" y="0"/>
                </a:moveTo>
                <a:lnTo>
                  <a:pt x="0" y="0"/>
                </a:lnTo>
                <a:lnTo>
                  <a:pt x="0" y="1143212"/>
                </a:lnTo>
                <a:lnTo>
                  <a:pt x="3197795" y="1143212"/>
                </a:lnTo>
                <a:lnTo>
                  <a:pt x="319779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9983451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0" y="0"/>
                </a:moveTo>
                <a:lnTo>
                  <a:pt x="3197795" y="0"/>
                </a:lnTo>
                <a:lnTo>
                  <a:pt x="3197795" y="1143212"/>
                </a:lnTo>
                <a:lnTo>
                  <a:pt x="0" y="1143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49031" y="2781506"/>
            <a:ext cx="2511196" cy="2543568"/>
          </a:xfrm>
          <a:custGeom>
            <a:avLst/>
            <a:gdLst/>
            <a:ahLst/>
            <a:cxnLst/>
            <a:rect r="r" b="b" t="t" l="l"/>
            <a:pathLst>
              <a:path h="2543568" w="2511196">
                <a:moveTo>
                  <a:pt x="0" y="0"/>
                </a:moveTo>
                <a:lnTo>
                  <a:pt x="2511196" y="0"/>
                </a:lnTo>
                <a:lnTo>
                  <a:pt x="2511196" y="2543569"/>
                </a:lnTo>
                <a:lnTo>
                  <a:pt x="0" y="2543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689371">
            <a:off x="12461154" y="262092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4"/>
                </a:lnTo>
                <a:lnTo>
                  <a:pt x="0" y="1016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7948679">
            <a:off x="14568292" y="620866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2843591" y="0"/>
                </a:moveTo>
                <a:lnTo>
                  <a:pt x="0" y="0"/>
                </a:lnTo>
                <a:lnTo>
                  <a:pt x="0" y="1016584"/>
                </a:lnTo>
                <a:lnTo>
                  <a:pt x="2843591" y="1016584"/>
                </a:lnTo>
                <a:lnTo>
                  <a:pt x="284359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985711" y="790758"/>
            <a:ext cx="12954387" cy="127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VENTAJA COMPETITIVA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51434" y="8998118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51434" y="6654622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2005283" y="2065203"/>
            <a:ext cx="10632088" cy="3528959"/>
            <a:chOff x="0" y="0"/>
            <a:chExt cx="14176118" cy="470527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80660" y="0"/>
              <a:ext cx="6595458" cy="4300747"/>
              <a:chOff x="0" y="0"/>
              <a:chExt cx="1354608" cy="8833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54608" cy="883309"/>
              </a:xfrm>
              <a:custGeom>
                <a:avLst/>
                <a:gdLst/>
                <a:ahLst/>
                <a:cxnLst/>
                <a:rect r="r" b="b" t="t" l="l"/>
                <a:pathLst>
                  <a:path h="883309" w="1354608">
                    <a:moveTo>
                      <a:pt x="35997" y="0"/>
                    </a:moveTo>
                    <a:lnTo>
                      <a:pt x="1318610" y="0"/>
                    </a:lnTo>
                    <a:cubicBezTo>
                      <a:pt x="1338491" y="0"/>
                      <a:pt x="1354608" y="16117"/>
                      <a:pt x="1354608" y="35997"/>
                    </a:cubicBezTo>
                    <a:lnTo>
                      <a:pt x="1354608" y="847311"/>
                    </a:lnTo>
                    <a:cubicBezTo>
                      <a:pt x="1354608" y="867192"/>
                      <a:pt x="1338491" y="883309"/>
                      <a:pt x="1318610" y="883309"/>
                    </a:cubicBezTo>
                    <a:lnTo>
                      <a:pt x="35997" y="883309"/>
                    </a:lnTo>
                    <a:cubicBezTo>
                      <a:pt x="16117" y="883309"/>
                      <a:pt x="0" y="867192"/>
                      <a:pt x="0" y="847311"/>
                    </a:cubicBezTo>
                    <a:lnTo>
                      <a:pt x="0" y="35997"/>
                    </a:lnTo>
                    <a:cubicBezTo>
                      <a:pt x="0" y="16117"/>
                      <a:pt x="16117" y="0"/>
                      <a:pt x="35997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086" r="0" b="-1086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100682" y="252136"/>
              <a:ext cx="4114800" cy="411480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07060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65100"/>
                <a:ext cx="7112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71215"/>
              <a:ext cx="4413700" cy="441370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8888" t="0" r="-38888" b="0"/>
                </a:stretch>
              </a:blip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2866788"/>
              <a:ext cx="1618127" cy="161812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5573" t="0" r="-15573" b="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13595" y="3896216"/>
              <a:ext cx="809063" cy="80906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9285" t="0" r="-39285" b="0"/>
                </a:stretch>
              </a:blip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3918301" y="6654622"/>
            <a:ext cx="3725422" cy="2429263"/>
            <a:chOff x="0" y="0"/>
            <a:chExt cx="1354608" cy="883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7508" r="0" b="-7508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120740" y="6654622"/>
            <a:ext cx="3725422" cy="2429263"/>
            <a:chOff x="0" y="0"/>
            <a:chExt cx="1354608" cy="8833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3"/>
              <a:stretch>
                <a:fillRect l="-8031" t="0" r="-8031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-4967179">
            <a:off x="7805832" y="5758980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955707">
            <a:off x="9077636" y="5692006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2637371" y="6545948"/>
            <a:ext cx="2740128" cy="3125771"/>
            <a:chOff x="0" y="0"/>
            <a:chExt cx="1354608" cy="154525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54608" cy="1545254"/>
            </a:xfrm>
            <a:custGeom>
              <a:avLst/>
              <a:gdLst/>
              <a:ahLst/>
              <a:cxnLst/>
              <a:rect r="r" b="b" t="t" l="l"/>
              <a:pathLst>
                <a:path h="1545254" w="1354608">
                  <a:moveTo>
                    <a:pt x="64984" y="0"/>
                  </a:moveTo>
                  <a:lnTo>
                    <a:pt x="1289624" y="0"/>
                  </a:lnTo>
                  <a:cubicBezTo>
                    <a:pt x="1306859" y="0"/>
                    <a:pt x="1323388" y="6846"/>
                    <a:pt x="1335574" y="19033"/>
                  </a:cubicBezTo>
                  <a:cubicBezTo>
                    <a:pt x="1347761" y="31220"/>
                    <a:pt x="1354608" y="47749"/>
                    <a:pt x="1354608" y="64984"/>
                  </a:cubicBezTo>
                  <a:lnTo>
                    <a:pt x="1354608" y="1480270"/>
                  </a:lnTo>
                  <a:cubicBezTo>
                    <a:pt x="1354608" y="1497505"/>
                    <a:pt x="1347761" y="1514034"/>
                    <a:pt x="1335574" y="1526221"/>
                  </a:cubicBezTo>
                  <a:cubicBezTo>
                    <a:pt x="1323388" y="1538407"/>
                    <a:pt x="1306859" y="1545254"/>
                    <a:pt x="1289624" y="1545254"/>
                  </a:cubicBezTo>
                  <a:lnTo>
                    <a:pt x="64984" y="1545254"/>
                  </a:lnTo>
                  <a:cubicBezTo>
                    <a:pt x="47749" y="1545254"/>
                    <a:pt x="31220" y="1538407"/>
                    <a:pt x="19033" y="1526221"/>
                  </a:cubicBezTo>
                  <a:cubicBezTo>
                    <a:pt x="6846" y="1514034"/>
                    <a:pt x="0" y="1497505"/>
                    <a:pt x="0" y="1480270"/>
                  </a:cubicBezTo>
                  <a:lnTo>
                    <a:pt x="0" y="64984"/>
                  </a:lnTo>
                  <a:cubicBezTo>
                    <a:pt x="0" y="47749"/>
                    <a:pt x="6846" y="31220"/>
                    <a:pt x="19033" y="19033"/>
                  </a:cubicBezTo>
                  <a:cubicBezTo>
                    <a:pt x="31220" y="6846"/>
                    <a:pt x="47749" y="0"/>
                    <a:pt x="64984" y="0"/>
                  </a:cubicBezTo>
                  <a:close/>
                </a:path>
              </a:pathLst>
            </a:custGeom>
            <a:blipFill>
              <a:blip r:embed="rId16"/>
              <a:stretch>
                <a:fillRect l="-7036" t="0" r="-7036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3147202">
            <a:off x="11830456" y="4758429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3"/>
                </a:lnTo>
                <a:lnTo>
                  <a:pt x="0" y="1016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10800000">
            <a:off x="6338667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3197795" y="0"/>
                </a:moveTo>
                <a:lnTo>
                  <a:pt x="0" y="0"/>
                </a:lnTo>
                <a:lnTo>
                  <a:pt x="0" y="1143212"/>
                </a:lnTo>
                <a:lnTo>
                  <a:pt x="3197795" y="1143212"/>
                </a:lnTo>
                <a:lnTo>
                  <a:pt x="319779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9983451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0" y="0"/>
                </a:moveTo>
                <a:lnTo>
                  <a:pt x="3197795" y="0"/>
                </a:lnTo>
                <a:lnTo>
                  <a:pt x="3197795" y="1143212"/>
                </a:lnTo>
                <a:lnTo>
                  <a:pt x="0" y="1143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49031" y="2781506"/>
            <a:ext cx="2511196" cy="2543568"/>
          </a:xfrm>
          <a:custGeom>
            <a:avLst/>
            <a:gdLst/>
            <a:ahLst/>
            <a:cxnLst/>
            <a:rect r="r" b="b" t="t" l="l"/>
            <a:pathLst>
              <a:path h="2543568" w="2511196">
                <a:moveTo>
                  <a:pt x="0" y="0"/>
                </a:moveTo>
                <a:lnTo>
                  <a:pt x="2511196" y="0"/>
                </a:lnTo>
                <a:lnTo>
                  <a:pt x="2511196" y="2543569"/>
                </a:lnTo>
                <a:lnTo>
                  <a:pt x="0" y="2543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689371">
            <a:off x="12461154" y="262092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4"/>
                </a:lnTo>
                <a:lnTo>
                  <a:pt x="0" y="1016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7948679">
            <a:off x="14568292" y="620866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2843591" y="0"/>
                </a:moveTo>
                <a:lnTo>
                  <a:pt x="0" y="0"/>
                </a:lnTo>
                <a:lnTo>
                  <a:pt x="0" y="1016584"/>
                </a:lnTo>
                <a:lnTo>
                  <a:pt x="2843591" y="1016584"/>
                </a:lnTo>
                <a:lnTo>
                  <a:pt x="284359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24346" y="1479362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985711" y="790758"/>
            <a:ext cx="12954387" cy="127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VENTAJA COMPETITIVA</a:t>
            </a:r>
          </a:p>
        </p:txBody>
      </p:sp>
      <p:sp>
        <p:nvSpPr>
          <p:cNvPr name="TextBox 36" id="36"/>
          <p:cNvSpPr txBox="true"/>
          <p:nvPr/>
        </p:nvSpPr>
        <p:spPr>
          <a:xfrm rot="-1148840">
            <a:off x="409192" y="5407780"/>
            <a:ext cx="6826776" cy="213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7"/>
              </a:lnSpc>
              <a:spcBef>
                <a:spcPct val="0"/>
              </a:spcBef>
            </a:pPr>
            <a:r>
              <a:rPr lang="en-US" sz="6048">
                <a:solidFill>
                  <a:srgbClr val="FF0000"/>
                </a:solidFill>
                <a:latin typeface="Sports World"/>
                <a:ea typeface="Sports World"/>
                <a:cs typeface="Sports World"/>
                <a:sym typeface="Sports World"/>
              </a:rPr>
              <a:t>VENTAJA COMPETITIVA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51434" y="8998118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51434" y="6654622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2005283" y="2065203"/>
            <a:ext cx="10632088" cy="3528959"/>
            <a:chOff x="0" y="0"/>
            <a:chExt cx="14176118" cy="470527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80660" y="0"/>
              <a:ext cx="6595458" cy="4300747"/>
              <a:chOff x="0" y="0"/>
              <a:chExt cx="1354608" cy="8833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54608" cy="883309"/>
              </a:xfrm>
              <a:custGeom>
                <a:avLst/>
                <a:gdLst/>
                <a:ahLst/>
                <a:cxnLst/>
                <a:rect r="r" b="b" t="t" l="l"/>
                <a:pathLst>
                  <a:path h="883309" w="1354608">
                    <a:moveTo>
                      <a:pt x="35997" y="0"/>
                    </a:moveTo>
                    <a:lnTo>
                      <a:pt x="1318610" y="0"/>
                    </a:lnTo>
                    <a:cubicBezTo>
                      <a:pt x="1338491" y="0"/>
                      <a:pt x="1354608" y="16117"/>
                      <a:pt x="1354608" y="35997"/>
                    </a:cubicBezTo>
                    <a:lnTo>
                      <a:pt x="1354608" y="847311"/>
                    </a:lnTo>
                    <a:cubicBezTo>
                      <a:pt x="1354608" y="867192"/>
                      <a:pt x="1338491" y="883309"/>
                      <a:pt x="1318610" y="883309"/>
                    </a:cubicBezTo>
                    <a:lnTo>
                      <a:pt x="35997" y="883309"/>
                    </a:lnTo>
                    <a:cubicBezTo>
                      <a:pt x="16117" y="883309"/>
                      <a:pt x="0" y="867192"/>
                      <a:pt x="0" y="847311"/>
                    </a:cubicBezTo>
                    <a:lnTo>
                      <a:pt x="0" y="35997"/>
                    </a:lnTo>
                    <a:cubicBezTo>
                      <a:pt x="0" y="16117"/>
                      <a:pt x="16117" y="0"/>
                      <a:pt x="35997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086" r="0" b="-1086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100682" y="252136"/>
              <a:ext cx="4114800" cy="411480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07060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65100"/>
                <a:ext cx="7112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71215"/>
              <a:ext cx="4413700" cy="441370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8888" t="0" r="-38888" b="0"/>
                </a:stretch>
              </a:blip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2866788"/>
              <a:ext cx="1618127" cy="161812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5573" t="0" r="-15573" b="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13595" y="3896216"/>
              <a:ext cx="809063" cy="80906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9285" t="0" r="-39285" b="0"/>
                </a:stretch>
              </a:blip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3918301" y="6654622"/>
            <a:ext cx="3725422" cy="2429263"/>
            <a:chOff x="0" y="0"/>
            <a:chExt cx="1354608" cy="883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7508" r="0" b="-7508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120740" y="6654622"/>
            <a:ext cx="3725422" cy="2429263"/>
            <a:chOff x="0" y="0"/>
            <a:chExt cx="1354608" cy="8833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3"/>
              <a:stretch>
                <a:fillRect l="-8031" t="0" r="-8031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-4967179">
            <a:off x="7805832" y="5758980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955707">
            <a:off x="9077636" y="5692006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2637371" y="6545948"/>
            <a:ext cx="2740128" cy="3125771"/>
            <a:chOff x="0" y="0"/>
            <a:chExt cx="1354608" cy="154525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54608" cy="1545254"/>
            </a:xfrm>
            <a:custGeom>
              <a:avLst/>
              <a:gdLst/>
              <a:ahLst/>
              <a:cxnLst/>
              <a:rect r="r" b="b" t="t" l="l"/>
              <a:pathLst>
                <a:path h="1545254" w="1354608">
                  <a:moveTo>
                    <a:pt x="64984" y="0"/>
                  </a:moveTo>
                  <a:lnTo>
                    <a:pt x="1289624" y="0"/>
                  </a:lnTo>
                  <a:cubicBezTo>
                    <a:pt x="1306859" y="0"/>
                    <a:pt x="1323388" y="6846"/>
                    <a:pt x="1335574" y="19033"/>
                  </a:cubicBezTo>
                  <a:cubicBezTo>
                    <a:pt x="1347761" y="31220"/>
                    <a:pt x="1354608" y="47749"/>
                    <a:pt x="1354608" y="64984"/>
                  </a:cubicBezTo>
                  <a:lnTo>
                    <a:pt x="1354608" y="1480270"/>
                  </a:lnTo>
                  <a:cubicBezTo>
                    <a:pt x="1354608" y="1497505"/>
                    <a:pt x="1347761" y="1514034"/>
                    <a:pt x="1335574" y="1526221"/>
                  </a:cubicBezTo>
                  <a:cubicBezTo>
                    <a:pt x="1323388" y="1538407"/>
                    <a:pt x="1306859" y="1545254"/>
                    <a:pt x="1289624" y="1545254"/>
                  </a:cubicBezTo>
                  <a:lnTo>
                    <a:pt x="64984" y="1545254"/>
                  </a:lnTo>
                  <a:cubicBezTo>
                    <a:pt x="47749" y="1545254"/>
                    <a:pt x="31220" y="1538407"/>
                    <a:pt x="19033" y="1526221"/>
                  </a:cubicBezTo>
                  <a:cubicBezTo>
                    <a:pt x="6846" y="1514034"/>
                    <a:pt x="0" y="1497505"/>
                    <a:pt x="0" y="1480270"/>
                  </a:cubicBezTo>
                  <a:lnTo>
                    <a:pt x="0" y="64984"/>
                  </a:lnTo>
                  <a:cubicBezTo>
                    <a:pt x="0" y="47749"/>
                    <a:pt x="6846" y="31220"/>
                    <a:pt x="19033" y="19033"/>
                  </a:cubicBezTo>
                  <a:cubicBezTo>
                    <a:pt x="31220" y="6846"/>
                    <a:pt x="47749" y="0"/>
                    <a:pt x="64984" y="0"/>
                  </a:cubicBezTo>
                  <a:close/>
                </a:path>
              </a:pathLst>
            </a:custGeom>
            <a:blipFill>
              <a:blip r:embed="rId16"/>
              <a:stretch>
                <a:fillRect l="-7036" t="0" r="-7036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3147202">
            <a:off x="11830456" y="4758429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3"/>
                </a:lnTo>
                <a:lnTo>
                  <a:pt x="0" y="1016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10800000">
            <a:off x="6338667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3197795" y="0"/>
                </a:moveTo>
                <a:lnTo>
                  <a:pt x="0" y="0"/>
                </a:lnTo>
                <a:lnTo>
                  <a:pt x="0" y="1143212"/>
                </a:lnTo>
                <a:lnTo>
                  <a:pt x="3197795" y="1143212"/>
                </a:lnTo>
                <a:lnTo>
                  <a:pt x="319779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9983451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0" y="0"/>
                </a:moveTo>
                <a:lnTo>
                  <a:pt x="3197795" y="0"/>
                </a:lnTo>
                <a:lnTo>
                  <a:pt x="3197795" y="1143212"/>
                </a:lnTo>
                <a:lnTo>
                  <a:pt x="0" y="1143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49031" y="2781506"/>
            <a:ext cx="2511196" cy="2543568"/>
          </a:xfrm>
          <a:custGeom>
            <a:avLst/>
            <a:gdLst/>
            <a:ahLst/>
            <a:cxnLst/>
            <a:rect r="r" b="b" t="t" l="l"/>
            <a:pathLst>
              <a:path h="2543568" w="2511196">
                <a:moveTo>
                  <a:pt x="0" y="0"/>
                </a:moveTo>
                <a:lnTo>
                  <a:pt x="2511196" y="0"/>
                </a:lnTo>
                <a:lnTo>
                  <a:pt x="2511196" y="2543569"/>
                </a:lnTo>
                <a:lnTo>
                  <a:pt x="0" y="2543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689371">
            <a:off x="12461154" y="262092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4"/>
                </a:lnTo>
                <a:lnTo>
                  <a:pt x="0" y="1016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7948679">
            <a:off x="14568292" y="620866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2843591" y="0"/>
                </a:moveTo>
                <a:lnTo>
                  <a:pt x="0" y="0"/>
                </a:lnTo>
                <a:lnTo>
                  <a:pt x="0" y="1016584"/>
                </a:lnTo>
                <a:lnTo>
                  <a:pt x="2843591" y="1016584"/>
                </a:lnTo>
                <a:lnTo>
                  <a:pt x="284359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789539" y="6153121"/>
            <a:ext cx="4186819" cy="3699626"/>
          </a:xfrm>
          <a:custGeom>
            <a:avLst/>
            <a:gdLst/>
            <a:ahLst/>
            <a:cxnLst/>
            <a:rect r="r" b="b" t="t" l="l"/>
            <a:pathLst>
              <a:path h="3699626" w="4186819">
                <a:moveTo>
                  <a:pt x="0" y="0"/>
                </a:moveTo>
                <a:lnTo>
                  <a:pt x="4186820" y="0"/>
                </a:lnTo>
                <a:lnTo>
                  <a:pt x="4186820" y="3699626"/>
                </a:lnTo>
                <a:lnTo>
                  <a:pt x="0" y="36996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985711" y="790758"/>
            <a:ext cx="12954387" cy="127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VENTAJA COMPETITIVA</a:t>
            </a:r>
          </a:p>
        </p:txBody>
      </p:sp>
      <p:sp>
        <p:nvSpPr>
          <p:cNvPr name="TextBox 36" id="36"/>
          <p:cNvSpPr txBox="true"/>
          <p:nvPr/>
        </p:nvSpPr>
        <p:spPr>
          <a:xfrm rot="-1148840">
            <a:off x="656076" y="5272200"/>
            <a:ext cx="6826776" cy="213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7"/>
              </a:lnSpc>
              <a:spcBef>
                <a:spcPct val="0"/>
              </a:spcBef>
            </a:pPr>
            <a:r>
              <a:rPr lang="en-US" sz="6048">
                <a:solidFill>
                  <a:srgbClr val="FF0000"/>
                </a:solidFill>
                <a:latin typeface="Sports World"/>
                <a:ea typeface="Sports World"/>
                <a:cs typeface="Sports World"/>
                <a:sym typeface="Sports World"/>
              </a:rPr>
              <a:t>VALOR EN LA MARCA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51434" y="8998118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51434" y="6654622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2005283" y="2065203"/>
            <a:ext cx="10632088" cy="3528959"/>
            <a:chOff x="0" y="0"/>
            <a:chExt cx="14176118" cy="470527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80660" y="0"/>
              <a:ext cx="6595458" cy="4300747"/>
              <a:chOff x="0" y="0"/>
              <a:chExt cx="1354608" cy="8833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54608" cy="883309"/>
              </a:xfrm>
              <a:custGeom>
                <a:avLst/>
                <a:gdLst/>
                <a:ahLst/>
                <a:cxnLst/>
                <a:rect r="r" b="b" t="t" l="l"/>
                <a:pathLst>
                  <a:path h="883309" w="1354608">
                    <a:moveTo>
                      <a:pt x="35997" y="0"/>
                    </a:moveTo>
                    <a:lnTo>
                      <a:pt x="1318610" y="0"/>
                    </a:lnTo>
                    <a:cubicBezTo>
                      <a:pt x="1338491" y="0"/>
                      <a:pt x="1354608" y="16117"/>
                      <a:pt x="1354608" y="35997"/>
                    </a:cubicBezTo>
                    <a:lnTo>
                      <a:pt x="1354608" y="847311"/>
                    </a:lnTo>
                    <a:cubicBezTo>
                      <a:pt x="1354608" y="867192"/>
                      <a:pt x="1338491" y="883309"/>
                      <a:pt x="1318610" y="883309"/>
                    </a:cubicBezTo>
                    <a:lnTo>
                      <a:pt x="35997" y="883309"/>
                    </a:lnTo>
                    <a:cubicBezTo>
                      <a:pt x="16117" y="883309"/>
                      <a:pt x="0" y="867192"/>
                      <a:pt x="0" y="847311"/>
                    </a:cubicBezTo>
                    <a:lnTo>
                      <a:pt x="0" y="35997"/>
                    </a:lnTo>
                    <a:cubicBezTo>
                      <a:pt x="0" y="16117"/>
                      <a:pt x="16117" y="0"/>
                      <a:pt x="35997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086" r="0" b="-1086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100682" y="252136"/>
              <a:ext cx="4114800" cy="411480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07060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65100"/>
                <a:ext cx="7112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71215"/>
              <a:ext cx="4413700" cy="441370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8888" t="0" r="-38888" b="0"/>
                </a:stretch>
              </a:blip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2866788"/>
              <a:ext cx="1618127" cy="161812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5573" t="0" r="-15573" b="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13595" y="3896216"/>
              <a:ext cx="809063" cy="80906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9285" t="0" r="-39285" b="0"/>
                </a:stretch>
              </a:blip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3918301" y="6654622"/>
            <a:ext cx="3725422" cy="2429263"/>
            <a:chOff x="0" y="0"/>
            <a:chExt cx="1354608" cy="883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7508" r="0" b="-7508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120740" y="6654622"/>
            <a:ext cx="3725422" cy="2429263"/>
            <a:chOff x="0" y="0"/>
            <a:chExt cx="1354608" cy="8833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3"/>
              <a:stretch>
                <a:fillRect l="-8031" t="0" r="-8031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-4967179">
            <a:off x="7805832" y="5758980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955707">
            <a:off x="9077636" y="5692006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2637371" y="6545948"/>
            <a:ext cx="2740128" cy="3125771"/>
            <a:chOff x="0" y="0"/>
            <a:chExt cx="1354608" cy="154525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54608" cy="1545254"/>
            </a:xfrm>
            <a:custGeom>
              <a:avLst/>
              <a:gdLst/>
              <a:ahLst/>
              <a:cxnLst/>
              <a:rect r="r" b="b" t="t" l="l"/>
              <a:pathLst>
                <a:path h="1545254" w="1354608">
                  <a:moveTo>
                    <a:pt x="64984" y="0"/>
                  </a:moveTo>
                  <a:lnTo>
                    <a:pt x="1289624" y="0"/>
                  </a:lnTo>
                  <a:cubicBezTo>
                    <a:pt x="1306859" y="0"/>
                    <a:pt x="1323388" y="6846"/>
                    <a:pt x="1335574" y="19033"/>
                  </a:cubicBezTo>
                  <a:cubicBezTo>
                    <a:pt x="1347761" y="31220"/>
                    <a:pt x="1354608" y="47749"/>
                    <a:pt x="1354608" y="64984"/>
                  </a:cubicBezTo>
                  <a:lnTo>
                    <a:pt x="1354608" y="1480270"/>
                  </a:lnTo>
                  <a:cubicBezTo>
                    <a:pt x="1354608" y="1497505"/>
                    <a:pt x="1347761" y="1514034"/>
                    <a:pt x="1335574" y="1526221"/>
                  </a:cubicBezTo>
                  <a:cubicBezTo>
                    <a:pt x="1323388" y="1538407"/>
                    <a:pt x="1306859" y="1545254"/>
                    <a:pt x="1289624" y="1545254"/>
                  </a:cubicBezTo>
                  <a:lnTo>
                    <a:pt x="64984" y="1545254"/>
                  </a:lnTo>
                  <a:cubicBezTo>
                    <a:pt x="47749" y="1545254"/>
                    <a:pt x="31220" y="1538407"/>
                    <a:pt x="19033" y="1526221"/>
                  </a:cubicBezTo>
                  <a:cubicBezTo>
                    <a:pt x="6846" y="1514034"/>
                    <a:pt x="0" y="1497505"/>
                    <a:pt x="0" y="1480270"/>
                  </a:cubicBezTo>
                  <a:lnTo>
                    <a:pt x="0" y="64984"/>
                  </a:lnTo>
                  <a:cubicBezTo>
                    <a:pt x="0" y="47749"/>
                    <a:pt x="6846" y="31220"/>
                    <a:pt x="19033" y="19033"/>
                  </a:cubicBezTo>
                  <a:cubicBezTo>
                    <a:pt x="31220" y="6846"/>
                    <a:pt x="47749" y="0"/>
                    <a:pt x="64984" y="0"/>
                  </a:cubicBezTo>
                  <a:close/>
                </a:path>
              </a:pathLst>
            </a:custGeom>
            <a:blipFill>
              <a:blip r:embed="rId16"/>
              <a:stretch>
                <a:fillRect l="-7036" t="0" r="-7036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3147202">
            <a:off x="11830456" y="4758429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3"/>
                </a:lnTo>
                <a:lnTo>
                  <a:pt x="0" y="1016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10800000">
            <a:off x="6338667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3197795" y="0"/>
                </a:moveTo>
                <a:lnTo>
                  <a:pt x="0" y="0"/>
                </a:lnTo>
                <a:lnTo>
                  <a:pt x="0" y="1143212"/>
                </a:lnTo>
                <a:lnTo>
                  <a:pt x="3197795" y="1143212"/>
                </a:lnTo>
                <a:lnTo>
                  <a:pt x="319779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9983451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0" y="0"/>
                </a:moveTo>
                <a:lnTo>
                  <a:pt x="3197795" y="0"/>
                </a:lnTo>
                <a:lnTo>
                  <a:pt x="3197795" y="1143212"/>
                </a:lnTo>
                <a:lnTo>
                  <a:pt x="0" y="1143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49031" y="2781506"/>
            <a:ext cx="2511196" cy="2543568"/>
          </a:xfrm>
          <a:custGeom>
            <a:avLst/>
            <a:gdLst/>
            <a:ahLst/>
            <a:cxnLst/>
            <a:rect r="r" b="b" t="t" l="l"/>
            <a:pathLst>
              <a:path h="2543568" w="2511196">
                <a:moveTo>
                  <a:pt x="0" y="0"/>
                </a:moveTo>
                <a:lnTo>
                  <a:pt x="2511196" y="0"/>
                </a:lnTo>
                <a:lnTo>
                  <a:pt x="2511196" y="2543569"/>
                </a:lnTo>
                <a:lnTo>
                  <a:pt x="0" y="2543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689371">
            <a:off x="12461154" y="262092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4"/>
                </a:lnTo>
                <a:lnTo>
                  <a:pt x="0" y="1016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7948679">
            <a:off x="14568292" y="620866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2843591" y="0"/>
                </a:moveTo>
                <a:lnTo>
                  <a:pt x="0" y="0"/>
                </a:lnTo>
                <a:lnTo>
                  <a:pt x="0" y="1016584"/>
                </a:lnTo>
                <a:lnTo>
                  <a:pt x="2843591" y="1016584"/>
                </a:lnTo>
                <a:lnTo>
                  <a:pt x="284359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326129" y="5626725"/>
            <a:ext cx="4656667" cy="4114800"/>
          </a:xfrm>
          <a:custGeom>
            <a:avLst/>
            <a:gdLst/>
            <a:ahLst/>
            <a:cxnLst/>
            <a:rect r="r" b="b" t="t" l="l"/>
            <a:pathLst>
              <a:path h="4114800" w="4656667">
                <a:moveTo>
                  <a:pt x="0" y="0"/>
                </a:moveTo>
                <a:lnTo>
                  <a:pt x="4656667" y="0"/>
                </a:lnTo>
                <a:lnTo>
                  <a:pt x="46566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985711" y="790758"/>
            <a:ext cx="12954387" cy="127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VENTAJA COMPETITIVA</a:t>
            </a:r>
          </a:p>
        </p:txBody>
      </p:sp>
      <p:sp>
        <p:nvSpPr>
          <p:cNvPr name="TextBox 36" id="36"/>
          <p:cNvSpPr txBox="true"/>
          <p:nvPr/>
        </p:nvSpPr>
        <p:spPr>
          <a:xfrm rot="-1148840">
            <a:off x="509089" y="5856165"/>
            <a:ext cx="5815693" cy="106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7"/>
              </a:lnSpc>
              <a:spcBef>
                <a:spcPct val="0"/>
              </a:spcBef>
            </a:pPr>
            <a:r>
              <a:rPr lang="en-US" sz="6048">
                <a:solidFill>
                  <a:srgbClr val="FF0000"/>
                </a:solidFill>
                <a:latin typeface="Sports World"/>
                <a:ea typeface="Sports World"/>
                <a:cs typeface="Sports World"/>
                <a:sym typeface="Sports World"/>
              </a:rPr>
              <a:t>LOS MEJORES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51434" y="8998118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51434" y="6654622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2005283" y="2065203"/>
            <a:ext cx="10632088" cy="3528959"/>
            <a:chOff x="0" y="0"/>
            <a:chExt cx="14176118" cy="470527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80660" y="0"/>
              <a:ext cx="6595458" cy="4300747"/>
              <a:chOff x="0" y="0"/>
              <a:chExt cx="1354608" cy="8833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54608" cy="883309"/>
              </a:xfrm>
              <a:custGeom>
                <a:avLst/>
                <a:gdLst/>
                <a:ahLst/>
                <a:cxnLst/>
                <a:rect r="r" b="b" t="t" l="l"/>
                <a:pathLst>
                  <a:path h="883309" w="1354608">
                    <a:moveTo>
                      <a:pt x="35997" y="0"/>
                    </a:moveTo>
                    <a:lnTo>
                      <a:pt x="1318610" y="0"/>
                    </a:lnTo>
                    <a:cubicBezTo>
                      <a:pt x="1338491" y="0"/>
                      <a:pt x="1354608" y="16117"/>
                      <a:pt x="1354608" y="35997"/>
                    </a:cubicBezTo>
                    <a:lnTo>
                      <a:pt x="1354608" y="847311"/>
                    </a:lnTo>
                    <a:cubicBezTo>
                      <a:pt x="1354608" y="867192"/>
                      <a:pt x="1338491" y="883309"/>
                      <a:pt x="1318610" y="883309"/>
                    </a:cubicBezTo>
                    <a:lnTo>
                      <a:pt x="35997" y="883309"/>
                    </a:lnTo>
                    <a:cubicBezTo>
                      <a:pt x="16117" y="883309"/>
                      <a:pt x="0" y="867192"/>
                      <a:pt x="0" y="847311"/>
                    </a:cubicBezTo>
                    <a:lnTo>
                      <a:pt x="0" y="35997"/>
                    </a:lnTo>
                    <a:cubicBezTo>
                      <a:pt x="0" y="16117"/>
                      <a:pt x="16117" y="0"/>
                      <a:pt x="35997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086" r="0" b="-1086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100682" y="252136"/>
              <a:ext cx="4114800" cy="411480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07060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65100"/>
                <a:ext cx="7112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71215"/>
              <a:ext cx="4413700" cy="441370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8888" t="0" r="-38888" b="0"/>
                </a:stretch>
              </a:blip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2866788"/>
              <a:ext cx="1618127" cy="161812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5573" t="0" r="-15573" b="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13595" y="3896216"/>
              <a:ext cx="809063" cy="80906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9285" t="0" r="-39285" b="0"/>
                </a:stretch>
              </a:blip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3918301" y="6654622"/>
            <a:ext cx="3725422" cy="2429263"/>
            <a:chOff x="0" y="0"/>
            <a:chExt cx="1354608" cy="883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7508" r="0" b="-7508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120740" y="6654622"/>
            <a:ext cx="3725422" cy="2429263"/>
            <a:chOff x="0" y="0"/>
            <a:chExt cx="1354608" cy="8833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3"/>
              <a:stretch>
                <a:fillRect l="-8031" t="0" r="-8031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-4967179">
            <a:off x="7805832" y="5758980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955707">
            <a:off x="9077636" y="5692006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2637371" y="6545948"/>
            <a:ext cx="2740128" cy="3125771"/>
            <a:chOff x="0" y="0"/>
            <a:chExt cx="1354608" cy="154525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54608" cy="1545254"/>
            </a:xfrm>
            <a:custGeom>
              <a:avLst/>
              <a:gdLst/>
              <a:ahLst/>
              <a:cxnLst/>
              <a:rect r="r" b="b" t="t" l="l"/>
              <a:pathLst>
                <a:path h="1545254" w="1354608">
                  <a:moveTo>
                    <a:pt x="64984" y="0"/>
                  </a:moveTo>
                  <a:lnTo>
                    <a:pt x="1289624" y="0"/>
                  </a:lnTo>
                  <a:cubicBezTo>
                    <a:pt x="1306859" y="0"/>
                    <a:pt x="1323388" y="6846"/>
                    <a:pt x="1335574" y="19033"/>
                  </a:cubicBezTo>
                  <a:cubicBezTo>
                    <a:pt x="1347761" y="31220"/>
                    <a:pt x="1354608" y="47749"/>
                    <a:pt x="1354608" y="64984"/>
                  </a:cubicBezTo>
                  <a:lnTo>
                    <a:pt x="1354608" y="1480270"/>
                  </a:lnTo>
                  <a:cubicBezTo>
                    <a:pt x="1354608" y="1497505"/>
                    <a:pt x="1347761" y="1514034"/>
                    <a:pt x="1335574" y="1526221"/>
                  </a:cubicBezTo>
                  <a:cubicBezTo>
                    <a:pt x="1323388" y="1538407"/>
                    <a:pt x="1306859" y="1545254"/>
                    <a:pt x="1289624" y="1545254"/>
                  </a:cubicBezTo>
                  <a:lnTo>
                    <a:pt x="64984" y="1545254"/>
                  </a:lnTo>
                  <a:cubicBezTo>
                    <a:pt x="47749" y="1545254"/>
                    <a:pt x="31220" y="1538407"/>
                    <a:pt x="19033" y="1526221"/>
                  </a:cubicBezTo>
                  <a:cubicBezTo>
                    <a:pt x="6846" y="1514034"/>
                    <a:pt x="0" y="1497505"/>
                    <a:pt x="0" y="1480270"/>
                  </a:cubicBezTo>
                  <a:lnTo>
                    <a:pt x="0" y="64984"/>
                  </a:lnTo>
                  <a:cubicBezTo>
                    <a:pt x="0" y="47749"/>
                    <a:pt x="6846" y="31220"/>
                    <a:pt x="19033" y="19033"/>
                  </a:cubicBezTo>
                  <a:cubicBezTo>
                    <a:pt x="31220" y="6846"/>
                    <a:pt x="47749" y="0"/>
                    <a:pt x="64984" y="0"/>
                  </a:cubicBezTo>
                  <a:close/>
                </a:path>
              </a:pathLst>
            </a:custGeom>
            <a:blipFill>
              <a:blip r:embed="rId16"/>
              <a:stretch>
                <a:fillRect l="-7036" t="0" r="-7036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3147202">
            <a:off x="11830456" y="4758429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3"/>
                </a:lnTo>
                <a:lnTo>
                  <a:pt x="0" y="1016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10800000">
            <a:off x="6338667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3197795" y="0"/>
                </a:moveTo>
                <a:lnTo>
                  <a:pt x="0" y="0"/>
                </a:lnTo>
                <a:lnTo>
                  <a:pt x="0" y="1143212"/>
                </a:lnTo>
                <a:lnTo>
                  <a:pt x="3197795" y="1143212"/>
                </a:lnTo>
                <a:lnTo>
                  <a:pt x="319779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9983451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0" y="0"/>
                </a:moveTo>
                <a:lnTo>
                  <a:pt x="3197795" y="0"/>
                </a:lnTo>
                <a:lnTo>
                  <a:pt x="3197795" y="1143212"/>
                </a:lnTo>
                <a:lnTo>
                  <a:pt x="0" y="1143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49031" y="2781506"/>
            <a:ext cx="2511196" cy="2543568"/>
          </a:xfrm>
          <a:custGeom>
            <a:avLst/>
            <a:gdLst/>
            <a:ahLst/>
            <a:cxnLst/>
            <a:rect r="r" b="b" t="t" l="l"/>
            <a:pathLst>
              <a:path h="2543568" w="2511196">
                <a:moveTo>
                  <a:pt x="0" y="0"/>
                </a:moveTo>
                <a:lnTo>
                  <a:pt x="2511196" y="0"/>
                </a:lnTo>
                <a:lnTo>
                  <a:pt x="2511196" y="2543569"/>
                </a:lnTo>
                <a:lnTo>
                  <a:pt x="0" y="2543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689371">
            <a:off x="12461154" y="262092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4"/>
                </a:lnTo>
                <a:lnTo>
                  <a:pt x="0" y="1016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7948679">
            <a:off x="14568292" y="620866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2843591" y="0"/>
                </a:moveTo>
                <a:lnTo>
                  <a:pt x="0" y="0"/>
                </a:lnTo>
                <a:lnTo>
                  <a:pt x="0" y="1016584"/>
                </a:lnTo>
                <a:lnTo>
                  <a:pt x="2843591" y="1016584"/>
                </a:lnTo>
                <a:lnTo>
                  <a:pt x="284359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800571" y="6082809"/>
            <a:ext cx="4186819" cy="3699626"/>
          </a:xfrm>
          <a:custGeom>
            <a:avLst/>
            <a:gdLst/>
            <a:ahLst/>
            <a:cxnLst/>
            <a:rect r="r" b="b" t="t" l="l"/>
            <a:pathLst>
              <a:path h="3699626" w="4186819">
                <a:moveTo>
                  <a:pt x="0" y="0"/>
                </a:moveTo>
                <a:lnTo>
                  <a:pt x="4186819" y="0"/>
                </a:lnTo>
                <a:lnTo>
                  <a:pt x="4186819" y="3699626"/>
                </a:lnTo>
                <a:lnTo>
                  <a:pt x="0" y="36996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985711" y="790758"/>
            <a:ext cx="12954387" cy="127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VENTAJA COMPETITIVA</a:t>
            </a:r>
          </a:p>
        </p:txBody>
      </p:sp>
      <p:sp>
        <p:nvSpPr>
          <p:cNvPr name="TextBox 36" id="36"/>
          <p:cNvSpPr txBox="true"/>
          <p:nvPr/>
        </p:nvSpPr>
        <p:spPr>
          <a:xfrm rot="-1148840">
            <a:off x="509089" y="5856165"/>
            <a:ext cx="5815693" cy="106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7"/>
              </a:lnSpc>
              <a:spcBef>
                <a:spcPct val="0"/>
              </a:spcBef>
            </a:pPr>
            <a:r>
              <a:rPr lang="en-US" sz="6048">
                <a:solidFill>
                  <a:srgbClr val="FF0000"/>
                </a:solidFill>
                <a:latin typeface="Sports World"/>
                <a:ea typeface="Sports World"/>
                <a:cs typeface="Sports World"/>
                <a:sym typeface="Sports World"/>
              </a:rPr>
              <a:t>INCENTIVOS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51434" y="8998118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51434" y="6654622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2005283" y="2065203"/>
            <a:ext cx="10632088" cy="3528959"/>
            <a:chOff x="0" y="0"/>
            <a:chExt cx="14176118" cy="470527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80660" y="0"/>
              <a:ext cx="6595458" cy="4300747"/>
              <a:chOff x="0" y="0"/>
              <a:chExt cx="1354608" cy="88330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54608" cy="883309"/>
              </a:xfrm>
              <a:custGeom>
                <a:avLst/>
                <a:gdLst/>
                <a:ahLst/>
                <a:cxnLst/>
                <a:rect r="r" b="b" t="t" l="l"/>
                <a:pathLst>
                  <a:path h="883309" w="1354608">
                    <a:moveTo>
                      <a:pt x="35997" y="0"/>
                    </a:moveTo>
                    <a:lnTo>
                      <a:pt x="1318610" y="0"/>
                    </a:lnTo>
                    <a:cubicBezTo>
                      <a:pt x="1338491" y="0"/>
                      <a:pt x="1354608" y="16117"/>
                      <a:pt x="1354608" y="35997"/>
                    </a:cubicBezTo>
                    <a:lnTo>
                      <a:pt x="1354608" y="847311"/>
                    </a:lnTo>
                    <a:cubicBezTo>
                      <a:pt x="1354608" y="867192"/>
                      <a:pt x="1338491" y="883309"/>
                      <a:pt x="1318610" y="883309"/>
                    </a:cubicBezTo>
                    <a:lnTo>
                      <a:pt x="35997" y="883309"/>
                    </a:lnTo>
                    <a:cubicBezTo>
                      <a:pt x="16117" y="883309"/>
                      <a:pt x="0" y="867192"/>
                      <a:pt x="0" y="847311"/>
                    </a:cubicBezTo>
                    <a:lnTo>
                      <a:pt x="0" y="35997"/>
                    </a:lnTo>
                    <a:cubicBezTo>
                      <a:pt x="0" y="16117"/>
                      <a:pt x="16117" y="0"/>
                      <a:pt x="35997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086" r="0" b="-1086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100682" y="252136"/>
              <a:ext cx="4114800" cy="411480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07060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65100"/>
                <a:ext cx="7112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71215"/>
              <a:ext cx="4413700" cy="441370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8888" t="0" r="-38888" b="0"/>
                </a:stretch>
              </a:blip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2866788"/>
              <a:ext cx="1618127" cy="161812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5573" t="0" r="-15573" b="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13595" y="3896216"/>
              <a:ext cx="809063" cy="80906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9285" t="0" r="-39285" b="0"/>
                </a:stretch>
              </a:blip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3918301" y="6654622"/>
            <a:ext cx="3725422" cy="2429263"/>
            <a:chOff x="0" y="0"/>
            <a:chExt cx="1354608" cy="883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7508" r="0" b="-7508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120740" y="6654622"/>
            <a:ext cx="3725422" cy="2429263"/>
            <a:chOff x="0" y="0"/>
            <a:chExt cx="1354608" cy="8833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54608" cy="883309"/>
            </a:xfrm>
            <a:custGeom>
              <a:avLst/>
              <a:gdLst/>
              <a:ahLst/>
              <a:cxnLst/>
              <a:rect r="r" b="b" t="t" l="l"/>
              <a:pathLst>
                <a:path h="883309" w="1354608">
                  <a:moveTo>
                    <a:pt x="47797" y="0"/>
                  </a:moveTo>
                  <a:lnTo>
                    <a:pt x="1306811" y="0"/>
                  </a:lnTo>
                  <a:cubicBezTo>
                    <a:pt x="1333208" y="0"/>
                    <a:pt x="1354608" y="21399"/>
                    <a:pt x="1354608" y="47797"/>
                  </a:cubicBezTo>
                  <a:lnTo>
                    <a:pt x="1354608" y="835512"/>
                  </a:lnTo>
                  <a:cubicBezTo>
                    <a:pt x="1354608" y="861909"/>
                    <a:pt x="1333208" y="883309"/>
                    <a:pt x="1306811" y="883309"/>
                  </a:cubicBezTo>
                  <a:lnTo>
                    <a:pt x="47797" y="883309"/>
                  </a:lnTo>
                  <a:cubicBezTo>
                    <a:pt x="35120" y="883309"/>
                    <a:pt x="22963" y="878273"/>
                    <a:pt x="13999" y="869309"/>
                  </a:cubicBezTo>
                  <a:cubicBezTo>
                    <a:pt x="5036" y="860346"/>
                    <a:pt x="0" y="848188"/>
                    <a:pt x="0" y="835512"/>
                  </a:cubicBezTo>
                  <a:lnTo>
                    <a:pt x="0" y="47797"/>
                  </a:lnTo>
                  <a:cubicBezTo>
                    <a:pt x="0" y="21399"/>
                    <a:pt x="21399" y="0"/>
                    <a:pt x="47797" y="0"/>
                  </a:cubicBezTo>
                  <a:close/>
                </a:path>
              </a:pathLst>
            </a:custGeom>
            <a:blipFill>
              <a:blip r:embed="rId13"/>
              <a:stretch>
                <a:fillRect l="-8031" t="0" r="-8031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-4967179">
            <a:off x="7805832" y="5758980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955707">
            <a:off x="9077636" y="5692006"/>
            <a:ext cx="1811631" cy="647658"/>
          </a:xfrm>
          <a:custGeom>
            <a:avLst/>
            <a:gdLst/>
            <a:ahLst/>
            <a:cxnLst/>
            <a:rect r="r" b="b" t="t" l="l"/>
            <a:pathLst>
              <a:path h="647658" w="1811631">
                <a:moveTo>
                  <a:pt x="0" y="0"/>
                </a:moveTo>
                <a:lnTo>
                  <a:pt x="1811631" y="0"/>
                </a:lnTo>
                <a:lnTo>
                  <a:pt x="1811631" y="647658"/>
                </a:lnTo>
                <a:lnTo>
                  <a:pt x="0" y="647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2637371" y="6545948"/>
            <a:ext cx="2740128" cy="3125771"/>
            <a:chOff x="0" y="0"/>
            <a:chExt cx="1354608" cy="154525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54608" cy="1545254"/>
            </a:xfrm>
            <a:custGeom>
              <a:avLst/>
              <a:gdLst/>
              <a:ahLst/>
              <a:cxnLst/>
              <a:rect r="r" b="b" t="t" l="l"/>
              <a:pathLst>
                <a:path h="1545254" w="1354608">
                  <a:moveTo>
                    <a:pt x="64984" y="0"/>
                  </a:moveTo>
                  <a:lnTo>
                    <a:pt x="1289624" y="0"/>
                  </a:lnTo>
                  <a:cubicBezTo>
                    <a:pt x="1306859" y="0"/>
                    <a:pt x="1323388" y="6846"/>
                    <a:pt x="1335574" y="19033"/>
                  </a:cubicBezTo>
                  <a:cubicBezTo>
                    <a:pt x="1347761" y="31220"/>
                    <a:pt x="1354608" y="47749"/>
                    <a:pt x="1354608" y="64984"/>
                  </a:cubicBezTo>
                  <a:lnTo>
                    <a:pt x="1354608" y="1480270"/>
                  </a:lnTo>
                  <a:cubicBezTo>
                    <a:pt x="1354608" y="1497505"/>
                    <a:pt x="1347761" y="1514034"/>
                    <a:pt x="1335574" y="1526221"/>
                  </a:cubicBezTo>
                  <a:cubicBezTo>
                    <a:pt x="1323388" y="1538407"/>
                    <a:pt x="1306859" y="1545254"/>
                    <a:pt x="1289624" y="1545254"/>
                  </a:cubicBezTo>
                  <a:lnTo>
                    <a:pt x="64984" y="1545254"/>
                  </a:lnTo>
                  <a:cubicBezTo>
                    <a:pt x="47749" y="1545254"/>
                    <a:pt x="31220" y="1538407"/>
                    <a:pt x="19033" y="1526221"/>
                  </a:cubicBezTo>
                  <a:cubicBezTo>
                    <a:pt x="6846" y="1514034"/>
                    <a:pt x="0" y="1497505"/>
                    <a:pt x="0" y="1480270"/>
                  </a:cubicBezTo>
                  <a:lnTo>
                    <a:pt x="0" y="64984"/>
                  </a:lnTo>
                  <a:cubicBezTo>
                    <a:pt x="0" y="47749"/>
                    <a:pt x="6846" y="31220"/>
                    <a:pt x="19033" y="19033"/>
                  </a:cubicBezTo>
                  <a:cubicBezTo>
                    <a:pt x="31220" y="6846"/>
                    <a:pt x="47749" y="0"/>
                    <a:pt x="64984" y="0"/>
                  </a:cubicBezTo>
                  <a:close/>
                </a:path>
              </a:pathLst>
            </a:custGeom>
            <a:blipFill>
              <a:blip r:embed="rId16"/>
              <a:stretch>
                <a:fillRect l="-7036" t="0" r="-7036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3147202">
            <a:off x="11830456" y="4758429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3"/>
                </a:lnTo>
                <a:lnTo>
                  <a:pt x="0" y="1016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10800000">
            <a:off x="6338667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3197795" y="0"/>
                </a:moveTo>
                <a:lnTo>
                  <a:pt x="0" y="0"/>
                </a:lnTo>
                <a:lnTo>
                  <a:pt x="0" y="1143212"/>
                </a:lnTo>
                <a:lnTo>
                  <a:pt x="3197795" y="1143212"/>
                </a:lnTo>
                <a:lnTo>
                  <a:pt x="319779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9983451" y="8884409"/>
            <a:ext cx="3197795" cy="1143212"/>
          </a:xfrm>
          <a:custGeom>
            <a:avLst/>
            <a:gdLst/>
            <a:ahLst/>
            <a:cxnLst/>
            <a:rect r="r" b="b" t="t" l="l"/>
            <a:pathLst>
              <a:path h="1143212" w="3197795">
                <a:moveTo>
                  <a:pt x="0" y="0"/>
                </a:moveTo>
                <a:lnTo>
                  <a:pt x="3197795" y="0"/>
                </a:lnTo>
                <a:lnTo>
                  <a:pt x="3197795" y="1143212"/>
                </a:lnTo>
                <a:lnTo>
                  <a:pt x="0" y="1143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49031" y="2781506"/>
            <a:ext cx="2511196" cy="2543568"/>
          </a:xfrm>
          <a:custGeom>
            <a:avLst/>
            <a:gdLst/>
            <a:ahLst/>
            <a:cxnLst/>
            <a:rect r="r" b="b" t="t" l="l"/>
            <a:pathLst>
              <a:path h="2543568" w="2511196">
                <a:moveTo>
                  <a:pt x="0" y="0"/>
                </a:moveTo>
                <a:lnTo>
                  <a:pt x="2511196" y="0"/>
                </a:lnTo>
                <a:lnTo>
                  <a:pt x="2511196" y="2543569"/>
                </a:lnTo>
                <a:lnTo>
                  <a:pt x="0" y="2543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689371">
            <a:off x="12461154" y="262092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0" y="0"/>
                </a:moveTo>
                <a:lnTo>
                  <a:pt x="2843590" y="0"/>
                </a:lnTo>
                <a:lnTo>
                  <a:pt x="2843590" y="1016584"/>
                </a:lnTo>
                <a:lnTo>
                  <a:pt x="0" y="1016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7948679">
            <a:off x="14568292" y="6208662"/>
            <a:ext cx="2843590" cy="1016584"/>
          </a:xfrm>
          <a:custGeom>
            <a:avLst/>
            <a:gdLst/>
            <a:ahLst/>
            <a:cxnLst/>
            <a:rect r="r" b="b" t="t" l="l"/>
            <a:pathLst>
              <a:path h="1016584" w="2843590">
                <a:moveTo>
                  <a:pt x="2843591" y="0"/>
                </a:moveTo>
                <a:lnTo>
                  <a:pt x="0" y="0"/>
                </a:lnTo>
                <a:lnTo>
                  <a:pt x="0" y="1016584"/>
                </a:lnTo>
                <a:lnTo>
                  <a:pt x="2843591" y="1016584"/>
                </a:lnTo>
                <a:lnTo>
                  <a:pt x="284359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252943" y="2065203"/>
            <a:ext cx="4186819" cy="3699626"/>
          </a:xfrm>
          <a:custGeom>
            <a:avLst/>
            <a:gdLst/>
            <a:ahLst/>
            <a:cxnLst/>
            <a:rect r="r" b="b" t="t" l="l"/>
            <a:pathLst>
              <a:path h="3699626" w="4186819">
                <a:moveTo>
                  <a:pt x="0" y="0"/>
                </a:moveTo>
                <a:lnTo>
                  <a:pt x="4186819" y="0"/>
                </a:lnTo>
                <a:lnTo>
                  <a:pt x="4186819" y="3699626"/>
                </a:lnTo>
                <a:lnTo>
                  <a:pt x="0" y="36996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985711" y="790758"/>
            <a:ext cx="12954387" cy="127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VENTAJA COMPETITIVA</a:t>
            </a:r>
          </a:p>
        </p:txBody>
      </p:sp>
      <p:sp>
        <p:nvSpPr>
          <p:cNvPr name="TextBox 36" id="36"/>
          <p:cNvSpPr txBox="true"/>
          <p:nvPr/>
        </p:nvSpPr>
        <p:spPr>
          <a:xfrm rot="-1148840">
            <a:off x="509089" y="5856165"/>
            <a:ext cx="5815693" cy="106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7"/>
              </a:lnSpc>
              <a:spcBef>
                <a:spcPct val="0"/>
              </a:spcBef>
            </a:pPr>
            <a:r>
              <a:rPr lang="en-US" sz="6048">
                <a:solidFill>
                  <a:srgbClr val="FF0000"/>
                </a:solidFill>
                <a:latin typeface="Sports World"/>
                <a:ea typeface="Sports World"/>
                <a:cs typeface="Sports World"/>
                <a:sym typeface="Sports World"/>
              </a:rPr>
              <a:t>BENEFICIOS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51434" y="8998118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51434" y="6654622"/>
            <a:ext cx="3752172" cy="2059004"/>
          </a:xfrm>
          <a:custGeom>
            <a:avLst/>
            <a:gdLst/>
            <a:ahLst/>
            <a:cxnLst/>
            <a:rect r="r" b="b" t="t" l="l"/>
            <a:pathLst>
              <a:path h="2059004" w="3752172">
                <a:moveTo>
                  <a:pt x="0" y="0"/>
                </a:moveTo>
                <a:lnTo>
                  <a:pt x="3752173" y="0"/>
                </a:lnTo>
                <a:lnTo>
                  <a:pt x="3752173" y="2059005"/>
                </a:lnTo>
                <a:lnTo>
                  <a:pt x="0" y="205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985711" y="790758"/>
            <a:ext cx="12954387" cy="127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VENTAJA COMPETITIVA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42428" y="1965021"/>
            <a:ext cx="7629734" cy="8321979"/>
            <a:chOff x="0" y="0"/>
            <a:chExt cx="10172978" cy="11095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794920" cy="11095972"/>
            </a:xfrm>
            <a:custGeom>
              <a:avLst/>
              <a:gdLst/>
              <a:ahLst/>
              <a:cxnLst/>
              <a:rect r="r" b="b" t="t" l="l"/>
              <a:pathLst>
                <a:path h="11095972" w="7794920">
                  <a:moveTo>
                    <a:pt x="0" y="0"/>
                  </a:moveTo>
                  <a:lnTo>
                    <a:pt x="7794920" y="0"/>
                  </a:lnTo>
                  <a:lnTo>
                    <a:pt x="7794920" y="11095972"/>
                  </a:lnTo>
                  <a:lnTo>
                    <a:pt x="0" y="11095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-10800000">
              <a:off x="6639368" y="1417723"/>
              <a:ext cx="3330410" cy="1787078"/>
              <a:chOff x="0" y="0"/>
              <a:chExt cx="1514739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1473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14739">
                    <a:moveTo>
                      <a:pt x="1514739" y="406400"/>
                    </a:moveTo>
                    <a:lnTo>
                      <a:pt x="1108339" y="0"/>
                    </a:lnTo>
                    <a:lnTo>
                      <a:pt x="1108339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1108339" y="609600"/>
                    </a:lnTo>
                    <a:lnTo>
                      <a:pt x="1108339" y="812800"/>
                    </a:lnTo>
                    <a:lnTo>
                      <a:pt x="1514739" y="406400"/>
                    </a:lnTo>
                    <a:close/>
                  </a:path>
                </a:pathLst>
              </a:custGeom>
              <a:solidFill>
                <a:srgbClr val="FA3A2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65100"/>
                <a:ext cx="1413139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10800000">
              <a:off x="6842568" y="8354943"/>
              <a:ext cx="3330410" cy="1787078"/>
              <a:chOff x="0" y="0"/>
              <a:chExt cx="1514739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1473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14739">
                    <a:moveTo>
                      <a:pt x="1514739" y="406400"/>
                    </a:moveTo>
                    <a:lnTo>
                      <a:pt x="1108339" y="0"/>
                    </a:lnTo>
                    <a:lnTo>
                      <a:pt x="1108339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1108339" y="609600"/>
                    </a:lnTo>
                    <a:lnTo>
                      <a:pt x="1108339" y="812800"/>
                    </a:lnTo>
                    <a:lnTo>
                      <a:pt x="1514739" y="406400"/>
                    </a:lnTo>
                    <a:close/>
                  </a:path>
                </a:pathLst>
              </a:custGeom>
              <a:solidFill>
                <a:srgbClr val="FA3A2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65100"/>
                <a:ext cx="1413139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028700" y="2017578"/>
            <a:ext cx="7533276" cy="78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Liga: 4.08%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Copa del Rey: 0.84%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Supercopa de España: 0.04%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Champions League: </a:t>
            </a:r>
            <a:r>
              <a:rPr lang="en-US" b="true" sz="2482" spc="168">
                <a:solidFill>
                  <a:srgbClr val="FA3A2F"/>
                </a:solidFill>
                <a:latin typeface="Saira Bold"/>
                <a:ea typeface="Saira Bold"/>
                <a:cs typeface="Saira Bold"/>
                <a:sym typeface="Saira Bold"/>
              </a:rPr>
              <a:t>7.05%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Supercopa de Europa: 0.28%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Mundial de clubes: 0.37%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Amistosos: 0.87%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Baloncesto: 0.53%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Otros: 2.43%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Taquilla y competiciones: </a:t>
            </a:r>
            <a:r>
              <a:rPr lang="en-US" b="true" sz="2482" spc="168">
                <a:solidFill>
                  <a:srgbClr val="FA3A2F"/>
                </a:solidFill>
                <a:latin typeface="Saira Bold"/>
                <a:ea typeface="Saira Bold"/>
                <a:cs typeface="Saira Bold"/>
                <a:sym typeface="Saira Bold"/>
              </a:rPr>
              <a:t>16.45%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Abonados y socios: 4.34%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Explotación de instalaciones: 2.16%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Retransmisiones: </a:t>
            </a:r>
            <a:r>
              <a:rPr lang="en-US" b="true" sz="2482" spc="168">
                <a:solidFill>
                  <a:srgbClr val="FA3A2F"/>
                </a:solidFill>
                <a:latin typeface="Saira Bold"/>
                <a:ea typeface="Saira Bold"/>
                <a:cs typeface="Saira Bold"/>
                <a:sym typeface="Saira Bold"/>
              </a:rPr>
              <a:t>13.83%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Venta tiendas: 1.95%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Patrocinio y Licencias: </a:t>
            </a:r>
            <a:r>
              <a:rPr lang="en-US" b="true" sz="2482" spc="168">
                <a:solidFill>
                  <a:srgbClr val="FA3A2F"/>
                </a:solidFill>
                <a:latin typeface="Saira Bold"/>
                <a:ea typeface="Saira Bold"/>
                <a:cs typeface="Saira Bold"/>
                <a:sym typeface="Saira Bold"/>
              </a:rPr>
              <a:t>19.24%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Publicidad: 0.08%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Otros ingresos: 1.85%</a:t>
            </a:r>
          </a:p>
          <a:p>
            <a:pPr algn="l" marL="535896" indent="-267948" lvl="1">
              <a:lnSpc>
                <a:spcPts val="3475"/>
              </a:lnSpc>
              <a:buFont typeface="Arial"/>
              <a:buChar char="•"/>
            </a:pPr>
            <a:r>
              <a:rPr lang="en-US" b="true" sz="2482" spc="168">
                <a:solidFill>
                  <a:srgbClr val="080808"/>
                </a:solidFill>
                <a:latin typeface="Saira Bold"/>
                <a:ea typeface="Saira Bold"/>
                <a:cs typeface="Saira Bold"/>
                <a:sym typeface="Saira Bold"/>
              </a:rPr>
              <a:t>Comercialización y Publicidad: </a:t>
            </a:r>
            <a:r>
              <a:rPr lang="en-US" b="true" sz="2482" spc="168">
                <a:solidFill>
                  <a:srgbClr val="FA3A2F"/>
                </a:solidFill>
                <a:latin typeface="Saira Bold"/>
                <a:ea typeface="Saira Bold"/>
                <a:cs typeface="Saira Bold"/>
                <a:sym typeface="Saira Bold"/>
              </a:rPr>
              <a:t>23.60%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596446" y="-2000539"/>
            <a:ext cx="9563134" cy="14214642"/>
            <a:chOff x="0" y="0"/>
            <a:chExt cx="3175000" cy="4719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4"/>
              <a:stretch>
                <a:fillRect l="-55721" t="0" r="-5572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092498" y="4361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20225" y="3207548"/>
            <a:ext cx="5119873" cy="3871904"/>
          </a:xfrm>
          <a:custGeom>
            <a:avLst/>
            <a:gdLst/>
            <a:ahLst/>
            <a:cxnLst/>
            <a:rect r="r" b="b" t="t" l="l"/>
            <a:pathLst>
              <a:path h="3871904" w="5119873">
                <a:moveTo>
                  <a:pt x="0" y="0"/>
                </a:moveTo>
                <a:lnTo>
                  <a:pt x="5119873" y="0"/>
                </a:lnTo>
                <a:lnTo>
                  <a:pt x="5119873" y="3871904"/>
                </a:lnTo>
                <a:lnTo>
                  <a:pt x="0" y="3871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6481" y="904875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ÍNDICE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28802"/>
            <a:ext cx="9205555" cy="636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3F8955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Introducción</a:t>
            </a:r>
            <a:r>
              <a:rPr lang="en-US" b="true" sz="3599" spc="172">
                <a:solidFill>
                  <a:srgbClr val="004716"/>
                </a:solidFill>
                <a:latin typeface="Saira Medium"/>
                <a:ea typeface="Saira Medium"/>
                <a:cs typeface="Saira Medium"/>
                <a:sym typeface="Saira Medium"/>
              </a:rPr>
              <a:t>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Recursos (tangibles e intangibles)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Gestión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Ventaja competitiva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Alternativas para mejorar los recursos y capacidades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Explotación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Conclusión</a:t>
            </a:r>
          </a:p>
          <a:p>
            <a:pPr algn="l">
              <a:lnSpc>
                <a:spcPts val="503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481" y="904875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28802"/>
            <a:ext cx="9205555" cy="636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Introducción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Recursos (tangibles e intangibles)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Gestión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Ventaja competitiva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7301"/>
                </a:solidFill>
                <a:latin typeface="Saira Medium"/>
                <a:ea typeface="Saira Medium"/>
                <a:cs typeface="Saira Medium"/>
                <a:sym typeface="Saira Medium"/>
              </a:rPr>
              <a:t>Alternativas para mejorar los recursos y capacidades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Explotación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Conclusión</a:t>
            </a:r>
          </a:p>
          <a:p>
            <a:pPr algn="l">
              <a:lnSpc>
                <a:spcPts val="5039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25646" y="-1638074"/>
            <a:ext cx="9563134" cy="14214642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4"/>
              <a:stretch>
                <a:fillRect l="-55721" t="0" r="-557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92498" y="4361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571328" y="2347902"/>
            <a:ext cx="5368770" cy="3791694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36150" y="895350"/>
            <a:ext cx="14120501" cy="199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7"/>
              </a:lnSpc>
              <a:spcBef>
                <a:spcPct val="0"/>
              </a:spcBef>
            </a:pPr>
            <a:r>
              <a:rPr lang="en-US" sz="5626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ALTERNATIVAS PARA MEJORAR LOS RECURSOS Y CAPACIDADES</a:t>
            </a:r>
            <a:r>
              <a:rPr lang="en-US" sz="5626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 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8266506">
            <a:off x="-4501922" y="-2410383"/>
            <a:ext cx="9870668" cy="4868830"/>
            <a:chOff x="0" y="0"/>
            <a:chExt cx="10744200" cy="52997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64770"/>
              <a:ext cx="10741660" cy="5184140"/>
            </a:xfrm>
            <a:custGeom>
              <a:avLst/>
              <a:gdLst/>
              <a:ahLst/>
              <a:cxnLst/>
              <a:rect r="r" b="b" t="t" l="l"/>
              <a:pathLst>
                <a:path h="5184140" w="10741660">
                  <a:moveTo>
                    <a:pt x="0" y="811530"/>
                  </a:moveTo>
                  <a:lnTo>
                    <a:pt x="35560" y="789940"/>
                  </a:lnTo>
                  <a:lnTo>
                    <a:pt x="637540" y="782320"/>
                  </a:lnTo>
                  <a:lnTo>
                    <a:pt x="1164590" y="579120"/>
                  </a:lnTo>
                  <a:lnTo>
                    <a:pt x="2383790" y="867410"/>
                  </a:lnTo>
                  <a:lnTo>
                    <a:pt x="3634740" y="336550"/>
                  </a:lnTo>
                  <a:lnTo>
                    <a:pt x="4640580" y="543560"/>
                  </a:lnTo>
                  <a:lnTo>
                    <a:pt x="5723890" y="302260"/>
                  </a:lnTo>
                  <a:lnTo>
                    <a:pt x="6339840" y="212090"/>
                  </a:lnTo>
                  <a:lnTo>
                    <a:pt x="6723380" y="317500"/>
                  </a:lnTo>
                  <a:lnTo>
                    <a:pt x="7087870" y="276860"/>
                  </a:lnTo>
                  <a:lnTo>
                    <a:pt x="7548880" y="0"/>
                  </a:lnTo>
                  <a:lnTo>
                    <a:pt x="7730490" y="170180"/>
                  </a:lnTo>
                  <a:lnTo>
                    <a:pt x="8448040" y="322580"/>
                  </a:lnTo>
                  <a:lnTo>
                    <a:pt x="9061450" y="283210"/>
                  </a:lnTo>
                  <a:lnTo>
                    <a:pt x="10337800" y="624840"/>
                  </a:lnTo>
                  <a:lnTo>
                    <a:pt x="10741660" y="613410"/>
                  </a:lnTo>
                  <a:lnTo>
                    <a:pt x="10706100" y="4631690"/>
                  </a:lnTo>
                  <a:lnTo>
                    <a:pt x="8354060" y="4024630"/>
                  </a:lnTo>
                  <a:lnTo>
                    <a:pt x="7712710" y="3928110"/>
                  </a:lnTo>
                  <a:lnTo>
                    <a:pt x="7430770" y="3920490"/>
                  </a:lnTo>
                  <a:lnTo>
                    <a:pt x="7029450" y="3990340"/>
                  </a:lnTo>
                  <a:lnTo>
                    <a:pt x="6893560" y="3958590"/>
                  </a:lnTo>
                  <a:lnTo>
                    <a:pt x="6723380" y="4144010"/>
                  </a:lnTo>
                  <a:lnTo>
                    <a:pt x="6663690" y="4138930"/>
                  </a:lnTo>
                  <a:lnTo>
                    <a:pt x="6615430" y="4178300"/>
                  </a:lnTo>
                  <a:lnTo>
                    <a:pt x="6060440" y="4319270"/>
                  </a:lnTo>
                  <a:lnTo>
                    <a:pt x="5891530" y="4413250"/>
                  </a:lnTo>
                  <a:lnTo>
                    <a:pt x="5562600" y="4471670"/>
                  </a:lnTo>
                  <a:lnTo>
                    <a:pt x="5500370" y="4533900"/>
                  </a:lnTo>
                  <a:lnTo>
                    <a:pt x="5226050" y="4518660"/>
                  </a:lnTo>
                  <a:lnTo>
                    <a:pt x="4831080" y="4631690"/>
                  </a:lnTo>
                  <a:lnTo>
                    <a:pt x="4494530" y="4771390"/>
                  </a:lnTo>
                  <a:lnTo>
                    <a:pt x="4112260" y="4906010"/>
                  </a:lnTo>
                  <a:lnTo>
                    <a:pt x="3788410" y="4993640"/>
                  </a:lnTo>
                  <a:lnTo>
                    <a:pt x="3375660" y="5184140"/>
                  </a:lnTo>
                  <a:lnTo>
                    <a:pt x="3220720" y="5120640"/>
                  </a:lnTo>
                  <a:lnTo>
                    <a:pt x="2202180" y="4268470"/>
                  </a:lnTo>
                  <a:lnTo>
                    <a:pt x="1520190" y="4114800"/>
                  </a:lnTo>
                  <a:lnTo>
                    <a:pt x="1164590" y="3907790"/>
                  </a:lnTo>
                  <a:lnTo>
                    <a:pt x="0" y="4693920"/>
                  </a:lnTo>
                  <a:close/>
                </a:path>
              </a:pathLst>
            </a:custGeom>
            <a:blipFill>
              <a:blip r:embed="rId2"/>
              <a:stretch>
                <a:fillRect l="0" t="-23222" r="0" b="-2322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64490" y="3865880"/>
              <a:ext cx="10337800" cy="1433830"/>
            </a:xfrm>
            <a:custGeom>
              <a:avLst/>
              <a:gdLst/>
              <a:ahLst/>
              <a:cxnLst/>
              <a:rect r="r" b="b" t="t" l="l"/>
              <a:pathLst>
                <a:path h="1433830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433830"/>
                  </a:lnTo>
                  <a:lnTo>
                    <a:pt x="0" y="1433830"/>
                  </a:lnTo>
                  <a:close/>
                </a:path>
              </a:pathLst>
            </a:custGeom>
            <a:blipFill>
              <a:blip r:embed="rId3"/>
              <a:stretch>
                <a:fillRect l="-2380" t="-259047" r="-729" b="-584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44200" cy="1084580"/>
            </a:xfrm>
            <a:custGeom>
              <a:avLst/>
              <a:gdLst/>
              <a:ahLst/>
              <a:cxnLst/>
              <a:rect r="r" b="b" t="t" l="l"/>
              <a:pathLst>
                <a:path h="1084580" w="10744200">
                  <a:moveTo>
                    <a:pt x="0" y="0"/>
                  </a:moveTo>
                  <a:lnTo>
                    <a:pt x="10744200" y="0"/>
                  </a:lnTo>
                  <a:lnTo>
                    <a:pt x="10744200" y="1084580"/>
                  </a:lnTo>
                  <a:lnTo>
                    <a:pt x="0" y="1084580"/>
                  </a:lnTo>
                  <a:close/>
                </a:path>
              </a:pathLst>
            </a:custGeom>
            <a:blipFill>
              <a:blip r:embed="rId3"/>
              <a:stretch>
                <a:fillRect l="0" t="-5378" r="0" b="-380856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2937159">
            <a:off x="15362370" y="6107490"/>
            <a:ext cx="9870668" cy="4868830"/>
            <a:chOff x="0" y="0"/>
            <a:chExt cx="10744200" cy="52997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64770"/>
              <a:ext cx="10741660" cy="5184140"/>
            </a:xfrm>
            <a:custGeom>
              <a:avLst/>
              <a:gdLst/>
              <a:ahLst/>
              <a:cxnLst/>
              <a:rect r="r" b="b" t="t" l="l"/>
              <a:pathLst>
                <a:path h="5184140" w="10741660">
                  <a:moveTo>
                    <a:pt x="0" y="811530"/>
                  </a:moveTo>
                  <a:lnTo>
                    <a:pt x="35560" y="789940"/>
                  </a:lnTo>
                  <a:lnTo>
                    <a:pt x="637540" y="782320"/>
                  </a:lnTo>
                  <a:lnTo>
                    <a:pt x="1164590" y="579120"/>
                  </a:lnTo>
                  <a:lnTo>
                    <a:pt x="2383790" y="867410"/>
                  </a:lnTo>
                  <a:lnTo>
                    <a:pt x="3634740" y="336550"/>
                  </a:lnTo>
                  <a:lnTo>
                    <a:pt x="4640580" y="543560"/>
                  </a:lnTo>
                  <a:lnTo>
                    <a:pt x="5723890" y="302260"/>
                  </a:lnTo>
                  <a:lnTo>
                    <a:pt x="6339840" y="212090"/>
                  </a:lnTo>
                  <a:lnTo>
                    <a:pt x="6723380" y="317500"/>
                  </a:lnTo>
                  <a:lnTo>
                    <a:pt x="7087870" y="276860"/>
                  </a:lnTo>
                  <a:lnTo>
                    <a:pt x="7548880" y="0"/>
                  </a:lnTo>
                  <a:lnTo>
                    <a:pt x="7730490" y="170180"/>
                  </a:lnTo>
                  <a:lnTo>
                    <a:pt x="8448040" y="322580"/>
                  </a:lnTo>
                  <a:lnTo>
                    <a:pt x="9061450" y="283210"/>
                  </a:lnTo>
                  <a:lnTo>
                    <a:pt x="10337800" y="624840"/>
                  </a:lnTo>
                  <a:lnTo>
                    <a:pt x="10741660" y="613410"/>
                  </a:lnTo>
                  <a:lnTo>
                    <a:pt x="10706100" y="4631690"/>
                  </a:lnTo>
                  <a:lnTo>
                    <a:pt x="8354060" y="4024630"/>
                  </a:lnTo>
                  <a:lnTo>
                    <a:pt x="7712710" y="3928110"/>
                  </a:lnTo>
                  <a:lnTo>
                    <a:pt x="7430770" y="3920490"/>
                  </a:lnTo>
                  <a:lnTo>
                    <a:pt x="7029450" y="3990340"/>
                  </a:lnTo>
                  <a:lnTo>
                    <a:pt x="6893560" y="3958590"/>
                  </a:lnTo>
                  <a:lnTo>
                    <a:pt x="6723380" y="4144010"/>
                  </a:lnTo>
                  <a:lnTo>
                    <a:pt x="6663690" y="4138930"/>
                  </a:lnTo>
                  <a:lnTo>
                    <a:pt x="6615430" y="4178300"/>
                  </a:lnTo>
                  <a:lnTo>
                    <a:pt x="6060440" y="4319270"/>
                  </a:lnTo>
                  <a:lnTo>
                    <a:pt x="5891530" y="4413250"/>
                  </a:lnTo>
                  <a:lnTo>
                    <a:pt x="5562600" y="4471670"/>
                  </a:lnTo>
                  <a:lnTo>
                    <a:pt x="5500370" y="4533900"/>
                  </a:lnTo>
                  <a:lnTo>
                    <a:pt x="5226050" y="4518660"/>
                  </a:lnTo>
                  <a:lnTo>
                    <a:pt x="4831080" y="4631690"/>
                  </a:lnTo>
                  <a:lnTo>
                    <a:pt x="4494530" y="4771390"/>
                  </a:lnTo>
                  <a:lnTo>
                    <a:pt x="4112260" y="4906010"/>
                  </a:lnTo>
                  <a:lnTo>
                    <a:pt x="3788410" y="4993640"/>
                  </a:lnTo>
                  <a:lnTo>
                    <a:pt x="3375660" y="5184140"/>
                  </a:lnTo>
                  <a:lnTo>
                    <a:pt x="3220720" y="5120640"/>
                  </a:lnTo>
                  <a:lnTo>
                    <a:pt x="2202180" y="4268470"/>
                  </a:lnTo>
                  <a:lnTo>
                    <a:pt x="1520190" y="4114800"/>
                  </a:lnTo>
                  <a:lnTo>
                    <a:pt x="1164590" y="3907790"/>
                  </a:lnTo>
                  <a:lnTo>
                    <a:pt x="0" y="4693920"/>
                  </a:lnTo>
                  <a:close/>
                </a:path>
              </a:pathLst>
            </a:custGeom>
            <a:blipFill>
              <a:blip r:embed="rId2"/>
              <a:stretch>
                <a:fillRect l="0" t="-23222" r="0" b="-2322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64490" y="3865880"/>
              <a:ext cx="10337800" cy="1433830"/>
            </a:xfrm>
            <a:custGeom>
              <a:avLst/>
              <a:gdLst/>
              <a:ahLst/>
              <a:cxnLst/>
              <a:rect r="r" b="b" t="t" l="l"/>
              <a:pathLst>
                <a:path h="1433830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433830"/>
                  </a:lnTo>
                  <a:lnTo>
                    <a:pt x="0" y="1433830"/>
                  </a:lnTo>
                  <a:close/>
                </a:path>
              </a:pathLst>
            </a:custGeom>
            <a:blipFill>
              <a:blip r:embed="rId3"/>
              <a:stretch>
                <a:fillRect l="-2380" t="-259047" r="-729" b="-584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44200" cy="1084580"/>
            </a:xfrm>
            <a:custGeom>
              <a:avLst/>
              <a:gdLst/>
              <a:ahLst/>
              <a:cxnLst/>
              <a:rect r="r" b="b" t="t" l="l"/>
              <a:pathLst>
                <a:path h="1084580" w="10744200">
                  <a:moveTo>
                    <a:pt x="0" y="0"/>
                  </a:moveTo>
                  <a:lnTo>
                    <a:pt x="10744200" y="0"/>
                  </a:lnTo>
                  <a:lnTo>
                    <a:pt x="10744200" y="1084580"/>
                  </a:lnTo>
                  <a:lnTo>
                    <a:pt x="0" y="1084580"/>
                  </a:lnTo>
                  <a:close/>
                </a:path>
              </a:pathLst>
            </a:custGeom>
            <a:blipFill>
              <a:blip r:embed="rId3"/>
              <a:stretch>
                <a:fillRect l="0" t="-5378" r="0" b="-38085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880577" y="46959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6" y="0"/>
                </a:lnTo>
                <a:lnTo>
                  <a:pt x="2064126" y="2064126"/>
                </a:lnTo>
                <a:lnTo>
                  <a:pt x="0" y="2064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21476" y="3872720"/>
            <a:ext cx="3217536" cy="2238222"/>
            <a:chOff x="0" y="0"/>
            <a:chExt cx="847417" cy="5894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7417" cy="589491"/>
            </a:xfrm>
            <a:custGeom>
              <a:avLst/>
              <a:gdLst/>
              <a:ahLst/>
              <a:cxnLst/>
              <a:rect r="r" b="b" t="t" l="l"/>
              <a:pathLst>
                <a:path h="589491" w="847417">
                  <a:moveTo>
                    <a:pt x="122714" y="0"/>
                  </a:moveTo>
                  <a:lnTo>
                    <a:pt x="724703" y="0"/>
                  </a:lnTo>
                  <a:cubicBezTo>
                    <a:pt x="757248" y="0"/>
                    <a:pt x="788461" y="12929"/>
                    <a:pt x="811475" y="35942"/>
                  </a:cubicBezTo>
                  <a:cubicBezTo>
                    <a:pt x="834488" y="58956"/>
                    <a:pt x="847417" y="90168"/>
                    <a:pt x="847417" y="122714"/>
                  </a:cubicBezTo>
                  <a:lnTo>
                    <a:pt x="847417" y="466776"/>
                  </a:lnTo>
                  <a:cubicBezTo>
                    <a:pt x="847417" y="499322"/>
                    <a:pt x="834488" y="530535"/>
                    <a:pt x="811475" y="553548"/>
                  </a:cubicBezTo>
                  <a:cubicBezTo>
                    <a:pt x="788461" y="576562"/>
                    <a:pt x="757248" y="589491"/>
                    <a:pt x="724703" y="589491"/>
                  </a:cubicBezTo>
                  <a:lnTo>
                    <a:pt x="122714" y="589491"/>
                  </a:lnTo>
                  <a:cubicBezTo>
                    <a:pt x="90168" y="589491"/>
                    <a:pt x="58956" y="576562"/>
                    <a:pt x="35942" y="553548"/>
                  </a:cubicBezTo>
                  <a:cubicBezTo>
                    <a:pt x="12929" y="530535"/>
                    <a:pt x="0" y="499322"/>
                    <a:pt x="0" y="466776"/>
                  </a:cubicBezTo>
                  <a:lnTo>
                    <a:pt x="0" y="122714"/>
                  </a:lnTo>
                  <a:cubicBezTo>
                    <a:pt x="0" y="90168"/>
                    <a:pt x="12929" y="58956"/>
                    <a:pt x="35942" y="35942"/>
                  </a:cubicBezTo>
                  <a:cubicBezTo>
                    <a:pt x="58956" y="12929"/>
                    <a:pt x="90168" y="0"/>
                    <a:pt x="122714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47417" cy="627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Optimización de la cantera y desarrollo de jóvenes talentos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64952" y="4991831"/>
            <a:ext cx="3567230" cy="1028117"/>
            <a:chOff x="0" y="0"/>
            <a:chExt cx="939517" cy="2707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9517" cy="270780"/>
            </a:xfrm>
            <a:custGeom>
              <a:avLst/>
              <a:gdLst/>
              <a:ahLst/>
              <a:cxnLst/>
              <a:rect r="r" b="b" t="t" l="l"/>
              <a:pathLst>
                <a:path h="270780" w="939517">
                  <a:moveTo>
                    <a:pt x="110685" y="0"/>
                  </a:moveTo>
                  <a:lnTo>
                    <a:pt x="828833" y="0"/>
                  </a:lnTo>
                  <a:cubicBezTo>
                    <a:pt x="858188" y="0"/>
                    <a:pt x="886341" y="11661"/>
                    <a:pt x="907099" y="32419"/>
                  </a:cubicBezTo>
                  <a:cubicBezTo>
                    <a:pt x="927856" y="53176"/>
                    <a:pt x="939517" y="81329"/>
                    <a:pt x="939517" y="110685"/>
                  </a:cubicBezTo>
                  <a:lnTo>
                    <a:pt x="939517" y="160095"/>
                  </a:lnTo>
                  <a:cubicBezTo>
                    <a:pt x="939517" y="189450"/>
                    <a:pt x="927856" y="217604"/>
                    <a:pt x="907099" y="238361"/>
                  </a:cubicBezTo>
                  <a:cubicBezTo>
                    <a:pt x="886341" y="259118"/>
                    <a:pt x="858188" y="270780"/>
                    <a:pt x="828833" y="270780"/>
                  </a:cubicBezTo>
                  <a:lnTo>
                    <a:pt x="110685" y="270780"/>
                  </a:lnTo>
                  <a:cubicBezTo>
                    <a:pt x="81329" y="270780"/>
                    <a:pt x="53176" y="259118"/>
                    <a:pt x="32419" y="238361"/>
                  </a:cubicBezTo>
                  <a:cubicBezTo>
                    <a:pt x="11661" y="217604"/>
                    <a:pt x="0" y="189450"/>
                    <a:pt x="0" y="160095"/>
                  </a:cubicBezTo>
                  <a:lnTo>
                    <a:pt x="0" y="110685"/>
                  </a:lnTo>
                  <a:cubicBezTo>
                    <a:pt x="0" y="81329"/>
                    <a:pt x="11661" y="53176"/>
                    <a:pt x="32419" y="32419"/>
                  </a:cubicBezTo>
                  <a:cubicBezTo>
                    <a:pt x="53176" y="11661"/>
                    <a:pt x="81329" y="0"/>
                    <a:pt x="110685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39517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ROI (5 años aprox.) estimada: 500€ 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444777" y="3872720"/>
            <a:ext cx="3579843" cy="1028117"/>
            <a:chOff x="0" y="0"/>
            <a:chExt cx="942839" cy="2707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2839" cy="270780"/>
            </a:xfrm>
            <a:custGeom>
              <a:avLst/>
              <a:gdLst/>
              <a:ahLst/>
              <a:cxnLst/>
              <a:rect r="r" b="b" t="t" l="l"/>
              <a:pathLst>
                <a:path h="270780" w="942839">
                  <a:moveTo>
                    <a:pt x="110295" y="0"/>
                  </a:moveTo>
                  <a:lnTo>
                    <a:pt x="832545" y="0"/>
                  </a:lnTo>
                  <a:cubicBezTo>
                    <a:pt x="861797" y="0"/>
                    <a:pt x="889850" y="11620"/>
                    <a:pt x="910535" y="32305"/>
                  </a:cubicBezTo>
                  <a:cubicBezTo>
                    <a:pt x="931219" y="52989"/>
                    <a:pt x="942839" y="81043"/>
                    <a:pt x="942839" y="110295"/>
                  </a:cubicBezTo>
                  <a:lnTo>
                    <a:pt x="942839" y="160485"/>
                  </a:lnTo>
                  <a:cubicBezTo>
                    <a:pt x="942839" y="189737"/>
                    <a:pt x="931219" y="217791"/>
                    <a:pt x="910535" y="238475"/>
                  </a:cubicBezTo>
                  <a:cubicBezTo>
                    <a:pt x="889850" y="259159"/>
                    <a:pt x="861797" y="270780"/>
                    <a:pt x="832545" y="270780"/>
                  </a:cubicBezTo>
                  <a:lnTo>
                    <a:pt x="110295" y="270780"/>
                  </a:lnTo>
                  <a:cubicBezTo>
                    <a:pt x="81043" y="270780"/>
                    <a:pt x="52989" y="259159"/>
                    <a:pt x="32305" y="238475"/>
                  </a:cubicBezTo>
                  <a:cubicBezTo>
                    <a:pt x="11620" y="217791"/>
                    <a:pt x="0" y="189737"/>
                    <a:pt x="0" y="160485"/>
                  </a:cubicBezTo>
                  <a:lnTo>
                    <a:pt x="0" y="110295"/>
                  </a:lnTo>
                  <a:cubicBezTo>
                    <a:pt x="0" y="81043"/>
                    <a:pt x="11620" y="52989"/>
                    <a:pt x="32305" y="32305"/>
                  </a:cubicBezTo>
                  <a:cubicBezTo>
                    <a:pt x="52989" y="11620"/>
                    <a:pt x="81043" y="0"/>
                    <a:pt x="110295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42839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Inversión anual estimada: 33€ M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4039012" y="4386779"/>
            <a:ext cx="1405765" cy="6050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4039012" y="4991831"/>
            <a:ext cx="1425939" cy="5140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756920" y="6910498"/>
            <a:ext cx="3217536" cy="2238222"/>
            <a:chOff x="0" y="0"/>
            <a:chExt cx="847417" cy="5894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47417" cy="589491"/>
            </a:xfrm>
            <a:custGeom>
              <a:avLst/>
              <a:gdLst/>
              <a:ahLst/>
              <a:cxnLst/>
              <a:rect r="r" b="b" t="t" l="l"/>
              <a:pathLst>
                <a:path h="589491" w="847417">
                  <a:moveTo>
                    <a:pt x="122714" y="0"/>
                  </a:moveTo>
                  <a:lnTo>
                    <a:pt x="724703" y="0"/>
                  </a:lnTo>
                  <a:cubicBezTo>
                    <a:pt x="757248" y="0"/>
                    <a:pt x="788461" y="12929"/>
                    <a:pt x="811475" y="35942"/>
                  </a:cubicBezTo>
                  <a:cubicBezTo>
                    <a:pt x="834488" y="58956"/>
                    <a:pt x="847417" y="90168"/>
                    <a:pt x="847417" y="122714"/>
                  </a:cubicBezTo>
                  <a:lnTo>
                    <a:pt x="847417" y="466776"/>
                  </a:lnTo>
                  <a:cubicBezTo>
                    <a:pt x="847417" y="499322"/>
                    <a:pt x="834488" y="530535"/>
                    <a:pt x="811475" y="553548"/>
                  </a:cubicBezTo>
                  <a:cubicBezTo>
                    <a:pt x="788461" y="576562"/>
                    <a:pt x="757248" y="589491"/>
                    <a:pt x="724703" y="589491"/>
                  </a:cubicBezTo>
                  <a:lnTo>
                    <a:pt x="122714" y="589491"/>
                  </a:lnTo>
                  <a:cubicBezTo>
                    <a:pt x="90168" y="589491"/>
                    <a:pt x="58956" y="576562"/>
                    <a:pt x="35942" y="553548"/>
                  </a:cubicBezTo>
                  <a:cubicBezTo>
                    <a:pt x="12929" y="530535"/>
                    <a:pt x="0" y="499322"/>
                    <a:pt x="0" y="466776"/>
                  </a:cubicBezTo>
                  <a:lnTo>
                    <a:pt x="0" y="122714"/>
                  </a:lnTo>
                  <a:cubicBezTo>
                    <a:pt x="0" y="90168"/>
                    <a:pt x="12929" y="58956"/>
                    <a:pt x="35942" y="35942"/>
                  </a:cubicBezTo>
                  <a:cubicBezTo>
                    <a:pt x="58956" y="12929"/>
                    <a:pt x="90168" y="0"/>
                    <a:pt x="122714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47417" cy="627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Merchandising Exclusivo (Explotación de la Marca e imagen)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325397" y="8230183"/>
            <a:ext cx="3818603" cy="1028117"/>
            <a:chOff x="0" y="0"/>
            <a:chExt cx="1005723" cy="2707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05723" cy="270780"/>
            </a:xfrm>
            <a:custGeom>
              <a:avLst/>
              <a:gdLst/>
              <a:ahLst/>
              <a:cxnLst/>
              <a:rect r="r" b="b" t="t" l="l"/>
              <a:pathLst>
                <a:path h="270780" w="1005723">
                  <a:moveTo>
                    <a:pt x="103399" y="0"/>
                  </a:moveTo>
                  <a:lnTo>
                    <a:pt x="902324" y="0"/>
                  </a:lnTo>
                  <a:cubicBezTo>
                    <a:pt x="929747" y="0"/>
                    <a:pt x="956047" y="10894"/>
                    <a:pt x="975438" y="30285"/>
                  </a:cubicBezTo>
                  <a:cubicBezTo>
                    <a:pt x="994829" y="49676"/>
                    <a:pt x="1005723" y="75976"/>
                    <a:pt x="1005723" y="103399"/>
                  </a:cubicBezTo>
                  <a:lnTo>
                    <a:pt x="1005723" y="167381"/>
                  </a:lnTo>
                  <a:cubicBezTo>
                    <a:pt x="1005723" y="194804"/>
                    <a:pt x="994829" y="221104"/>
                    <a:pt x="975438" y="240495"/>
                  </a:cubicBezTo>
                  <a:cubicBezTo>
                    <a:pt x="956047" y="259886"/>
                    <a:pt x="929747" y="270780"/>
                    <a:pt x="902324" y="270780"/>
                  </a:cubicBezTo>
                  <a:lnTo>
                    <a:pt x="103399" y="270780"/>
                  </a:lnTo>
                  <a:cubicBezTo>
                    <a:pt x="75976" y="270780"/>
                    <a:pt x="49676" y="259886"/>
                    <a:pt x="30285" y="240495"/>
                  </a:cubicBezTo>
                  <a:cubicBezTo>
                    <a:pt x="10894" y="221104"/>
                    <a:pt x="0" y="194804"/>
                    <a:pt x="0" y="167381"/>
                  </a:cubicBezTo>
                  <a:lnTo>
                    <a:pt x="0" y="103399"/>
                  </a:lnTo>
                  <a:cubicBezTo>
                    <a:pt x="0" y="75976"/>
                    <a:pt x="10894" y="49676"/>
                    <a:pt x="30285" y="30285"/>
                  </a:cubicBezTo>
                  <a:cubicBezTo>
                    <a:pt x="49676" y="10894"/>
                    <a:pt x="75976" y="0"/>
                    <a:pt x="103399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05723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ROI (2 años aprox.) estimada: 30€ - 60€ M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464952" y="7001492"/>
            <a:ext cx="3579843" cy="1028117"/>
            <a:chOff x="0" y="0"/>
            <a:chExt cx="942839" cy="2707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42839" cy="270780"/>
            </a:xfrm>
            <a:custGeom>
              <a:avLst/>
              <a:gdLst/>
              <a:ahLst/>
              <a:cxnLst/>
              <a:rect r="r" b="b" t="t" l="l"/>
              <a:pathLst>
                <a:path h="270780" w="942839">
                  <a:moveTo>
                    <a:pt x="110295" y="0"/>
                  </a:moveTo>
                  <a:lnTo>
                    <a:pt x="832545" y="0"/>
                  </a:lnTo>
                  <a:cubicBezTo>
                    <a:pt x="861797" y="0"/>
                    <a:pt x="889850" y="11620"/>
                    <a:pt x="910535" y="32305"/>
                  </a:cubicBezTo>
                  <a:cubicBezTo>
                    <a:pt x="931219" y="52989"/>
                    <a:pt x="942839" y="81043"/>
                    <a:pt x="942839" y="110295"/>
                  </a:cubicBezTo>
                  <a:lnTo>
                    <a:pt x="942839" y="160485"/>
                  </a:lnTo>
                  <a:cubicBezTo>
                    <a:pt x="942839" y="189737"/>
                    <a:pt x="931219" y="217791"/>
                    <a:pt x="910535" y="238475"/>
                  </a:cubicBezTo>
                  <a:cubicBezTo>
                    <a:pt x="889850" y="259159"/>
                    <a:pt x="861797" y="270780"/>
                    <a:pt x="832545" y="270780"/>
                  </a:cubicBezTo>
                  <a:lnTo>
                    <a:pt x="110295" y="270780"/>
                  </a:lnTo>
                  <a:cubicBezTo>
                    <a:pt x="81043" y="270780"/>
                    <a:pt x="52989" y="259159"/>
                    <a:pt x="32305" y="238475"/>
                  </a:cubicBezTo>
                  <a:cubicBezTo>
                    <a:pt x="11620" y="217791"/>
                    <a:pt x="0" y="189737"/>
                    <a:pt x="0" y="160485"/>
                  </a:cubicBezTo>
                  <a:lnTo>
                    <a:pt x="0" y="110295"/>
                  </a:lnTo>
                  <a:cubicBezTo>
                    <a:pt x="0" y="81043"/>
                    <a:pt x="11620" y="52989"/>
                    <a:pt x="32305" y="32305"/>
                  </a:cubicBezTo>
                  <a:cubicBezTo>
                    <a:pt x="52989" y="11620"/>
                    <a:pt x="81043" y="0"/>
                    <a:pt x="110295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942839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Inversión anual estimada: 5€ - 15€ M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 flipV="true">
            <a:off x="3974456" y="7515551"/>
            <a:ext cx="1490496" cy="5140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3974456" y="8029609"/>
            <a:ext cx="1350941" cy="7146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4" id="34"/>
          <p:cNvGrpSpPr/>
          <p:nvPr/>
        </p:nvGrpSpPr>
        <p:grpSpPr>
          <a:xfrm rot="0">
            <a:off x="9296400" y="4181229"/>
            <a:ext cx="3617547" cy="1633169"/>
            <a:chOff x="0" y="0"/>
            <a:chExt cx="952770" cy="43013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2770" cy="430135"/>
            </a:xfrm>
            <a:custGeom>
              <a:avLst/>
              <a:gdLst/>
              <a:ahLst/>
              <a:cxnLst/>
              <a:rect r="r" b="b" t="t" l="l"/>
              <a:pathLst>
                <a:path h="430135" w="952770">
                  <a:moveTo>
                    <a:pt x="109145" y="0"/>
                  </a:moveTo>
                  <a:lnTo>
                    <a:pt x="843624" y="0"/>
                  </a:lnTo>
                  <a:cubicBezTo>
                    <a:pt x="872571" y="0"/>
                    <a:pt x="900333" y="11499"/>
                    <a:pt x="920802" y="31968"/>
                  </a:cubicBezTo>
                  <a:cubicBezTo>
                    <a:pt x="941270" y="52437"/>
                    <a:pt x="952770" y="80198"/>
                    <a:pt x="952770" y="109145"/>
                  </a:cubicBezTo>
                  <a:lnTo>
                    <a:pt x="952770" y="320990"/>
                  </a:lnTo>
                  <a:cubicBezTo>
                    <a:pt x="952770" y="349937"/>
                    <a:pt x="941270" y="377699"/>
                    <a:pt x="920802" y="398167"/>
                  </a:cubicBezTo>
                  <a:cubicBezTo>
                    <a:pt x="900333" y="418636"/>
                    <a:pt x="872571" y="430135"/>
                    <a:pt x="843624" y="430135"/>
                  </a:cubicBezTo>
                  <a:lnTo>
                    <a:pt x="109145" y="430135"/>
                  </a:lnTo>
                  <a:cubicBezTo>
                    <a:pt x="80198" y="430135"/>
                    <a:pt x="52437" y="418636"/>
                    <a:pt x="31968" y="398167"/>
                  </a:cubicBezTo>
                  <a:cubicBezTo>
                    <a:pt x="11499" y="377699"/>
                    <a:pt x="0" y="349937"/>
                    <a:pt x="0" y="320990"/>
                  </a:cubicBezTo>
                  <a:lnTo>
                    <a:pt x="0" y="109145"/>
                  </a:lnTo>
                  <a:cubicBezTo>
                    <a:pt x="0" y="80198"/>
                    <a:pt x="11499" y="52437"/>
                    <a:pt x="31968" y="31968"/>
                  </a:cubicBezTo>
                  <a:cubicBezTo>
                    <a:pt x="52437" y="11499"/>
                    <a:pt x="80198" y="0"/>
                    <a:pt x="109145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952770" cy="46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Expansión en el sector de los e-sports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820925" y="4997813"/>
            <a:ext cx="3567230" cy="918618"/>
            <a:chOff x="0" y="0"/>
            <a:chExt cx="939517" cy="24194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39517" cy="241941"/>
            </a:xfrm>
            <a:custGeom>
              <a:avLst/>
              <a:gdLst/>
              <a:ahLst/>
              <a:cxnLst/>
              <a:rect r="r" b="b" t="t" l="l"/>
              <a:pathLst>
                <a:path h="241941" w="939517">
                  <a:moveTo>
                    <a:pt x="110685" y="0"/>
                  </a:moveTo>
                  <a:lnTo>
                    <a:pt x="828833" y="0"/>
                  </a:lnTo>
                  <a:cubicBezTo>
                    <a:pt x="858188" y="0"/>
                    <a:pt x="886341" y="11661"/>
                    <a:pt x="907099" y="32419"/>
                  </a:cubicBezTo>
                  <a:cubicBezTo>
                    <a:pt x="927856" y="53176"/>
                    <a:pt x="939517" y="81329"/>
                    <a:pt x="939517" y="110685"/>
                  </a:cubicBezTo>
                  <a:lnTo>
                    <a:pt x="939517" y="131256"/>
                  </a:lnTo>
                  <a:cubicBezTo>
                    <a:pt x="939517" y="160611"/>
                    <a:pt x="927856" y="188764"/>
                    <a:pt x="907099" y="209522"/>
                  </a:cubicBezTo>
                  <a:cubicBezTo>
                    <a:pt x="886341" y="230279"/>
                    <a:pt x="858188" y="241941"/>
                    <a:pt x="828833" y="241941"/>
                  </a:cubicBezTo>
                  <a:lnTo>
                    <a:pt x="110685" y="241941"/>
                  </a:lnTo>
                  <a:cubicBezTo>
                    <a:pt x="81329" y="241941"/>
                    <a:pt x="53176" y="230279"/>
                    <a:pt x="32419" y="209522"/>
                  </a:cubicBezTo>
                  <a:cubicBezTo>
                    <a:pt x="11661" y="188764"/>
                    <a:pt x="0" y="160611"/>
                    <a:pt x="0" y="131256"/>
                  </a:cubicBezTo>
                  <a:lnTo>
                    <a:pt x="0" y="110685"/>
                  </a:lnTo>
                  <a:cubicBezTo>
                    <a:pt x="0" y="81329"/>
                    <a:pt x="11661" y="53176"/>
                    <a:pt x="32419" y="32419"/>
                  </a:cubicBezTo>
                  <a:cubicBezTo>
                    <a:pt x="53176" y="11661"/>
                    <a:pt x="81329" y="0"/>
                    <a:pt x="110685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939517" cy="280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1"/>
                </a:lnSpc>
              </a:pPr>
              <a:r>
                <a:rPr lang="en-US" b="true" sz="2094" spc="14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ROI (5 años aprox.) estimada: 50€-150€ M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820925" y="3872720"/>
            <a:ext cx="3930702" cy="1028117"/>
            <a:chOff x="0" y="0"/>
            <a:chExt cx="1035247" cy="27078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35246" cy="270780"/>
            </a:xfrm>
            <a:custGeom>
              <a:avLst/>
              <a:gdLst/>
              <a:ahLst/>
              <a:cxnLst/>
              <a:rect r="r" b="b" t="t" l="l"/>
              <a:pathLst>
                <a:path h="270780" w="1035246">
                  <a:moveTo>
                    <a:pt x="100450" y="0"/>
                  </a:moveTo>
                  <a:lnTo>
                    <a:pt x="934797" y="0"/>
                  </a:lnTo>
                  <a:cubicBezTo>
                    <a:pt x="961438" y="0"/>
                    <a:pt x="986987" y="10583"/>
                    <a:pt x="1005825" y="29421"/>
                  </a:cubicBezTo>
                  <a:cubicBezTo>
                    <a:pt x="1024663" y="48259"/>
                    <a:pt x="1035246" y="73809"/>
                    <a:pt x="1035246" y="100450"/>
                  </a:cubicBezTo>
                  <a:lnTo>
                    <a:pt x="1035246" y="170330"/>
                  </a:lnTo>
                  <a:cubicBezTo>
                    <a:pt x="1035246" y="196971"/>
                    <a:pt x="1024663" y="222521"/>
                    <a:pt x="1005825" y="241359"/>
                  </a:cubicBezTo>
                  <a:cubicBezTo>
                    <a:pt x="986987" y="260197"/>
                    <a:pt x="961438" y="270780"/>
                    <a:pt x="934797" y="270780"/>
                  </a:cubicBezTo>
                  <a:lnTo>
                    <a:pt x="100450" y="270780"/>
                  </a:lnTo>
                  <a:cubicBezTo>
                    <a:pt x="73809" y="270780"/>
                    <a:pt x="48259" y="260197"/>
                    <a:pt x="29421" y="241359"/>
                  </a:cubicBezTo>
                  <a:cubicBezTo>
                    <a:pt x="10583" y="222521"/>
                    <a:pt x="0" y="196971"/>
                    <a:pt x="0" y="170330"/>
                  </a:cubicBezTo>
                  <a:lnTo>
                    <a:pt x="0" y="100450"/>
                  </a:lnTo>
                  <a:cubicBezTo>
                    <a:pt x="0" y="73809"/>
                    <a:pt x="10583" y="48259"/>
                    <a:pt x="29421" y="29421"/>
                  </a:cubicBezTo>
                  <a:cubicBezTo>
                    <a:pt x="48259" y="10583"/>
                    <a:pt x="73809" y="0"/>
                    <a:pt x="100450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035247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Inversión anual estimada:  10€-25€ M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 flipV="true">
            <a:off x="12913947" y="4386779"/>
            <a:ext cx="906978" cy="6110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2913947" y="4997813"/>
            <a:ext cx="906978" cy="4593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9277350" y="7325039"/>
            <a:ext cx="3617547" cy="1633169"/>
            <a:chOff x="0" y="0"/>
            <a:chExt cx="952770" cy="43013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52770" cy="430135"/>
            </a:xfrm>
            <a:custGeom>
              <a:avLst/>
              <a:gdLst/>
              <a:ahLst/>
              <a:cxnLst/>
              <a:rect r="r" b="b" t="t" l="l"/>
              <a:pathLst>
                <a:path h="430135" w="952770">
                  <a:moveTo>
                    <a:pt x="109145" y="0"/>
                  </a:moveTo>
                  <a:lnTo>
                    <a:pt x="843624" y="0"/>
                  </a:lnTo>
                  <a:cubicBezTo>
                    <a:pt x="872571" y="0"/>
                    <a:pt x="900333" y="11499"/>
                    <a:pt x="920802" y="31968"/>
                  </a:cubicBezTo>
                  <a:cubicBezTo>
                    <a:pt x="941270" y="52437"/>
                    <a:pt x="952770" y="80198"/>
                    <a:pt x="952770" y="109145"/>
                  </a:cubicBezTo>
                  <a:lnTo>
                    <a:pt x="952770" y="320990"/>
                  </a:lnTo>
                  <a:cubicBezTo>
                    <a:pt x="952770" y="349937"/>
                    <a:pt x="941270" y="377699"/>
                    <a:pt x="920802" y="398167"/>
                  </a:cubicBezTo>
                  <a:cubicBezTo>
                    <a:pt x="900333" y="418636"/>
                    <a:pt x="872571" y="430135"/>
                    <a:pt x="843624" y="430135"/>
                  </a:cubicBezTo>
                  <a:lnTo>
                    <a:pt x="109145" y="430135"/>
                  </a:lnTo>
                  <a:cubicBezTo>
                    <a:pt x="80198" y="430135"/>
                    <a:pt x="52437" y="418636"/>
                    <a:pt x="31968" y="398167"/>
                  </a:cubicBezTo>
                  <a:cubicBezTo>
                    <a:pt x="11499" y="377699"/>
                    <a:pt x="0" y="349937"/>
                    <a:pt x="0" y="320990"/>
                  </a:cubicBezTo>
                  <a:lnTo>
                    <a:pt x="0" y="109145"/>
                  </a:lnTo>
                  <a:cubicBezTo>
                    <a:pt x="0" y="80198"/>
                    <a:pt x="11499" y="52437"/>
                    <a:pt x="31968" y="31968"/>
                  </a:cubicBezTo>
                  <a:cubicBezTo>
                    <a:pt x="52437" y="11499"/>
                    <a:pt x="80198" y="0"/>
                    <a:pt x="109145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952770" cy="468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Personalizar la experiencia con IA para fanáticos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801875" y="8141623"/>
            <a:ext cx="3567230" cy="1028117"/>
            <a:chOff x="0" y="0"/>
            <a:chExt cx="939517" cy="27078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39517" cy="270780"/>
            </a:xfrm>
            <a:custGeom>
              <a:avLst/>
              <a:gdLst/>
              <a:ahLst/>
              <a:cxnLst/>
              <a:rect r="r" b="b" t="t" l="l"/>
              <a:pathLst>
                <a:path h="270780" w="939517">
                  <a:moveTo>
                    <a:pt x="110685" y="0"/>
                  </a:moveTo>
                  <a:lnTo>
                    <a:pt x="828833" y="0"/>
                  </a:lnTo>
                  <a:cubicBezTo>
                    <a:pt x="858188" y="0"/>
                    <a:pt x="886341" y="11661"/>
                    <a:pt x="907099" y="32419"/>
                  </a:cubicBezTo>
                  <a:cubicBezTo>
                    <a:pt x="927856" y="53176"/>
                    <a:pt x="939517" y="81329"/>
                    <a:pt x="939517" y="110685"/>
                  </a:cubicBezTo>
                  <a:lnTo>
                    <a:pt x="939517" y="160095"/>
                  </a:lnTo>
                  <a:cubicBezTo>
                    <a:pt x="939517" y="189450"/>
                    <a:pt x="927856" y="217604"/>
                    <a:pt x="907099" y="238361"/>
                  </a:cubicBezTo>
                  <a:cubicBezTo>
                    <a:pt x="886341" y="259118"/>
                    <a:pt x="858188" y="270780"/>
                    <a:pt x="828833" y="270780"/>
                  </a:cubicBezTo>
                  <a:lnTo>
                    <a:pt x="110685" y="270780"/>
                  </a:lnTo>
                  <a:cubicBezTo>
                    <a:pt x="81329" y="270780"/>
                    <a:pt x="53176" y="259118"/>
                    <a:pt x="32419" y="238361"/>
                  </a:cubicBezTo>
                  <a:cubicBezTo>
                    <a:pt x="11661" y="217604"/>
                    <a:pt x="0" y="189450"/>
                    <a:pt x="0" y="160095"/>
                  </a:cubicBezTo>
                  <a:lnTo>
                    <a:pt x="0" y="110685"/>
                  </a:lnTo>
                  <a:cubicBezTo>
                    <a:pt x="0" y="81329"/>
                    <a:pt x="11661" y="53176"/>
                    <a:pt x="32419" y="32419"/>
                  </a:cubicBezTo>
                  <a:cubicBezTo>
                    <a:pt x="53176" y="11661"/>
                    <a:pt x="81329" y="0"/>
                    <a:pt x="110685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939517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ROI (1 año aprox.) estimada: 6€-16€ M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801875" y="7016530"/>
            <a:ext cx="3930702" cy="1028117"/>
            <a:chOff x="0" y="0"/>
            <a:chExt cx="1035247" cy="27078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35246" cy="270780"/>
            </a:xfrm>
            <a:custGeom>
              <a:avLst/>
              <a:gdLst/>
              <a:ahLst/>
              <a:cxnLst/>
              <a:rect r="r" b="b" t="t" l="l"/>
              <a:pathLst>
                <a:path h="270780" w="1035246">
                  <a:moveTo>
                    <a:pt x="100450" y="0"/>
                  </a:moveTo>
                  <a:lnTo>
                    <a:pt x="934797" y="0"/>
                  </a:lnTo>
                  <a:cubicBezTo>
                    <a:pt x="961438" y="0"/>
                    <a:pt x="986987" y="10583"/>
                    <a:pt x="1005825" y="29421"/>
                  </a:cubicBezTo>
                  <a:cubicBezTo>
                    <a:pt x="1024663" y="48259"/>
                    <a:pt x="1035246" y="73809"/>
                    <a:pt x="1035246" y="100450"/>
                  </a:cubicBezTo>
                  <a:lnTo>
                    <a:pt x="1035246" y="170330"/>
                  </a:lnTo>
                  <a:cubicBezTo>
                    <a:pt x="1035246" y="196971"/>
                    <a:pt x="1024663" y="222521"/>
                    <a:pt x="1005825" y="241359"/>
                  </a:cubicBezTo>
                  <a:cubicBezTo>
                    <a:pt x="986987" y="260197"/>
                    <a:pt x="961438" y="270780"/>
                    <a:pt x="934797" y="270780"/>
                  </a:cubicBezTo>
                  <a:lnTo>
                    <a:pt x="100450" y="270780"/>
                  </a:lnTo>
                  <a:cubicBezTo>
                    <a:pt x="73809" y="270780"/>
                    <a:pt x="48259" y="260197"/>
                    <a:pt x="29421" y="241359"/>
                  </a:cubicBezTo>
                  <a:cubicBezTo>
                    <a:pt x="10583" y="222521"/>
                    <a:pt x="0" y="196971"/>
                    <a:pt x="0" y="170330"/>
                  </a:cubicBezTo>
                  <a:lnTo>
                    <a:pt x="0" y="100450"/>
                  </a:lnTo>
                  <a:cubicBezTo>
                    <a:pt x="0" y="73809"/>
                    <a:pt x="10583" y="48259"/>
                    <a:pt x="29421" y="29421"/>
                  </a:cubicBezTo>
                  <a:cubicBezTo>
                    <a:pt x="48259" y="10583"/>
                    <a:pt x="73809" y="0"/>
                    <a:pt x="100450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035247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Inversión anual estimada:  5€-12€ M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 flipV="true">
            <a:off x="12894897" y="7530589"/>
            <a:ext cx="906978" cy="6110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5" id="55"/>
          <p:cNvSpPr/>
          <p:nvPr/>
        </p:nvSpPr>
        <p:spPr>
          <a:xfrm>
            <a:off x="12894897" y="8141623"/>
            <a:ext cx="906978" cy="5140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481" y="904875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28802"/>
            <a:ext cx="9205555" cy="636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Introducción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Recursos (tangibles e intangibles)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Gestión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Ventaja competitiva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Alternativas para mejorar los recursos y capacidades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7301"/>
                </a:solidFill>
                <a:latin typeface="Saira Medium"/>
                <a:ea typeface="Saira Medium"/>
                <a:cs typeface="Saira Medium"/>
                <a:sym typeface="Saira Medium"/>
              </a:rPr>
              <a:t>Explotación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Conclusión</a:t>
            </a:r>
          </a:p>
          <a:p>
            <a:pPr algn="l">
              <a:lnSpc>
                <a:spcPts val="5039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25646" y="-1638074"/>
            <a:ext cx="9563134" cy="14214642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4"/>
              <a:stretch>
                <a:fillRect l="-55721" t="0" r="-557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92498" y="4361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473569" y="2190589"/>
            <a:ext cx="5227216" cy="3946548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92510" y="3190319"/>
            <a:ext cx="2047923" cy="204792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14295" y="3190319"/>
            <a:ext cx="2047923" cy="204792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36665" y="3190319"/>
            <a:ext cx="2047923" cy="204792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37001" y="229359"/>
            <a:ext cx="13803097" cy="255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EXPLOTACIÓN DE RECURSOS Y CAPACIDADES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703239" y="6502645"/>
            <a:ext cx="2047923" cy="204792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039905" y="7035502"/>
            <a:ext cx="1374593" cy="982209"/>
          </a:xfrm>
          <a:custGeom>
            <a:avLst/>
            <a:gdLst/>
            <a:ahLst/>
            <a:cxnLst/>
            <a:rect r="r" b="b" t="t" l="l"/>
            <a:pathLst>
              <a:path h="982209" w="1374593">
                <a:moveTo>
                  <a:pt x="0" y="0"/>
                </a:moveTo>
                <a:lnTo>
                  <a:pt x="1374593" y="0"/>
                </a:lnTo>
                <a:lnTo>
                  <a:pt x="1374593" y="982210"/>
                </a:lnTo>
                <a:lnTo>
                  <a:pt x="0" y="982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10273390" y="6540236"/>
            <a:ext cx="2047923" cy="204792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739107" y="6900709"/>
            <a:ext cx="1117075" cy="1326978"/>
          </a:xfrm>
          <a:custGeom>
            <a:avLst/>
            <a:gdLst/>
            <a:ahLst/>
            <a:cxnLst/>
            <a:rect r="r" b="b" t="t" l="l"/>
            <a:pathLst>
              <a:path h="1326978" w="1117075">
                <a:moveTo>
                  <a:pt x="0" y="0"/>
                </a:moveTo>
                <a:lnTo>
                  <a:pt x="1117075" y="0"/>
                </a:lnTo>
                <a:lnTo>
                  <a:pt x="1117075" y="1326978"/>
                </a:lnTo>
                <a:lnTo>
                  <a:pt x="0" y="1326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8396069" y="3518682"/>
            <a:ext cx="1284961" cy="1391198"/>
          </a:xfrm>
          <a:custGeom>
            <a:avLst/>
            <a:gdLst/>
            <a:ahLst/>
            <a:cxnLst/>
            <a:rect r="r" b="b" t="t" l="l"/>
            <a:pathLst>
              <a:path h="1391198" w="1284961">
                <a:moveTo>
                  <a:pt x="0" y="0"/>
                </a:moveTo>
                <a:lnTo>
                  <a:pt x="1284961" y="0"/>
                </a:lnTo>
                <a:lnTo>
                  <a:pt x="1284961" y="1391197"/>
                </a:lnTo>
                <a:lnTo>
                  <a:pt x="0" y="1391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557784" y="3620929"/>
            <a:ext cx="1605685" cy="1186703"/>
          </a:xfrm>
          <a:custGeom>
            <a:avLst/>
            <a:gdLst/>
            <a:ahLst/>
            <a:cxnLst/>
            <a:rect r="r" b="b" t="t" l="l"/>
            <a:pathLst>
              <a:path h="1186703" w="1605685">
                <a:moveTo>
                  <a:pt x="0" y="0"/>
                </a:moveTo>
                <a:lnTo>
                  <a:pt x="1605686" y="0"/>
                </a:lnTo>
                <a:lnTo>
                  <a:pt x="1605686" y="1186703"/>
                </a:lnTo>
                <a:lnTo>
                  <a:pt x="0" y="11867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081015" y="3336529"/>
            <a:ext cx="1270913" cy="1676264"/>
          </a:xfrm>
          <a:custGeom>
            <a:avLst/>
            <a:gdLst/>
            <a:ahLst/>
            <a:cxnLst/>
            <a:rect r="r" b="b" t="t" l="l"/>
            <a:pathLst>
              <a:path h="1676264" w="1270913">
                <a:moveTo>
                  <a:pt x="0" y="0"/>
                </a:moveTo>
                <a:lnTo>
                  <a:pt x="1270914" y="0"/>
                </a:lnTo>
                <a:lnTo>
                  <a:pt x="1270914" y="1676264"/>
                </a:lnTo>
                <a:lnTo>
                  <a:pt x="0" y="16762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195042" y="5316856"/>
            <a:ext cx="3042860" cy="10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3"/>
              </a:lnSpc>
              <a:spcBef>
                <a:spcPct val="0"/>
              </a:spcBef>
            </a:pPr>
            <a:r>
              <a:rPr lang="en-US" b="true" sz="2959" spc="65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Gestión de Talento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16827" y="5316856"/>
            <a:ext cx="3042860" cy="10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3"/>
              </a:lnSpc>
              <a:spcBef>
                <a:spcPct val="0"/>
              </a:spcBef>
            </a:pPr>
            <a:r>
              <a:rPr lang="en-US" b="true" sz="2959" spc="65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Marketing y Marca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39197" y="5316856"/>
            <a:ext cx="3042860" cy="10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3"/>
              </a:lnSpc>
              <a:spcBef>
                <a:spcPct val="0"/>
              </a:spcBef>
            </a:pPr>
            <a:r>
              <a:rPr lang="en-US" b="true" sz="2959" spc="65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Gestión Financiera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05771" y="8629183"/>
            <a:ext cx="3042860" cy="104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3"/>
              </a:lnSpc>
              <a:spcBef>
                <a:spcPct val="0"/>
              </a:spcBef>
            </a:pPr>
            <a:r>
              <a:rPr lang="en-US" b="true" sz="2959" spc="65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Estrategia Deportiva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75922" y="8666774"/>
            <a:ext cx="3042860" cy="51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3"/>
              </a:lnSpc>
              <a:spcBef>
                <a:spcPct val="0"/>
              </a:spcBef>
            </a:pPr>
            <a:r>
              <a:rPr lang="en-US" b="true" sz="2959" spc="65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Prestigio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7001" y="229359"/>
            <a:ext cx="13803097" cy="255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EXPLOTACIÓN DE RECURSOS Y CAPACIDADES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73844" y="4342899"/>
            <a:ext cx="1668258" cy="2417765"/>
          </a:xfrm>
          <a:custGeom>
            <a:avLst/>
            <a:gdLst/>
            <a:ahLst/>
            <a:cxnLst/>
            <a:rect r="r" b="b" t="t" l="l"/>
            <a:pathLst>
              <a:path h="2417765" w="1668258">
                <a:moveTo>
                  <a:pt x="0" y="0"/>
                </a:moveTo>
                <a:lnTo>
                  <a:pt x="1668258" y="0"/>
                </a:lnTo>
                <a:lnTo>
                  <a:pt x="1668258" y="2417765"/>
                </a:lnTo>
                <a:lnTo>
                  <a:pt x="0" y="24177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44874" y="4129688"/>
            <a:ext cx="9878648" cy="309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506" spc="120" b="true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Sueldo</a:t>
            </a:r>
            <a:r>
              <a:rPr lang="en-US" sz="2506" spc="120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:</a:t>
            </a:r>
          </a:p>
          <a:p>
            <a:pPr algn="l">
              <a:lnSpc>
                <a:spcPts val="3509"/>
              </a:lnSpc>
            </a:pPr>
            <a:r>
              <a:rPr lang="en-US" sz="2506" spc="120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15M (Real Madrid) vs 72M (PSG)</a:t>
            </a:r>
          </a:p>
          <a:p>
            <a:pPr algn="l">
              <a:lnSpc>
                <a:spcPts val="3509"/>
              </a:lnSpc>
            </a:pPr>
            <a:r>
              <a:rPr lang="en-US" sz="2506" spc="120" b="true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Derechos de Imagen</a:t>
            </a:r>
            <a:r>
              <a:rPr lang="en-US" sz="2506" spc="120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:</a:t>
            </a:r>
          </a:p>
          <a:p>
            <a:pPr algn="l">
              <a:lnSpc>
                <a:spcPts val="3509"/>
              </a:lnSpc>
            </a:pPr>
            <a:r>
              <a:rPr lang="en-US" sz="2506" spc="120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70% (Real Madrid) vs 100% (PSG)  [100 Millones en 2023]</a:t>
            </a:r>
          </a:p>
          <a:p>
            <a:pPr algn="l">
              <a:lnSpc>
                <a:spcPts val="3509"/>
              </a:lnSpc>
            </a:pPr>
            <a:r>
              <a:rPr lang="en-US" sz="2506" spc="120" b="true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Prima por ganar la champions:</a:t>
            </a:r>
          </a:p>
          <a:p>
            <a:pPr algn="l">
              <a:lnSpc>
                <a:spcPts val="3509"/>
              </a:lnSpc>
            </a:pPr>
            <a:r>
              <a:rPr lang="en-US" sz="2506" spc="120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420.000€ (Real Madrid) vs 500.000€ (PSG)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994766" y="4342899"/>
            <a:ext cx="2047923" cy="204792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40151" y="4470696"/>
            <a:ext cx="1757152" cy="17571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561929" y="4685783"/>
            <a:ext cx="1117075" cy="1326978"/>
          </a:xfrm>
          <a:custGeom>
            <a:avLst/>
            <a:gdLst/>
            <a:ahLst/>
            <a:cxnLst/>
            <a:rect r="r" b="b" t="t" l="l"/>
            <a:pathLst>
              <a:path h="1326978" w="1117075">
                <a:moveTo>
                  <a:pt x="0" y="0"/>
                </a:moveTo>
                <a:lnTo>
                  <a:pt x="1117074" y="0"/>
                </a:lnTo>
                <a:lnTo>
                  <a:pt x="1117074" y="1326978"/>
                </a:lnTo>
                <a:lnTo>
                  <a:pt x="0" y="1326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497297" y="6469437"/>
            <a:ext cx="3042860" cy="51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43"/>
              </a:lnSpc>
              <a:spcBef>
                <a:spcPct val="0"/>
              </a:spcBef>
            </a:pPr>
            <a:r>
              <a:rPr lang="en-US" b="true" sz="2959" spc="65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Prestigio</a:t>
            </a: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7001" y="229359"/>
            <a:ext cx="13803097" cy="255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EXPLOTACIÓN DE RECURSOS Y CAPACIDADES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23015" y="3350041"/>
            <a:ext cx="12467059" cy="5930992"/>
          </a:xfrm>
          <a:custGeom>
            <a:avLst/>
            <a:gdLst/>
            <a:ahLst/>
            <a:cxnLst/>
            <a:rect r="r" b="b" t="t" l="l"/>
            <a:pathLst>
              <a:path h="5930992" w="12467059">
                <a:moveTo>
                  <a:pt x="0" y="0"/>
                </a:moveTo>
                <a:lnTo>
                  <a:pt x="12467058" y="0"/>
                </a:lnTo>
                <a:lnTo>
                  <a:pt x="12467058" y="5930992"/>
                </a:lnTo>
                <a:lnTo>
                  <a:pt x="0" y="59309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94" t="0" r="-1128" b="-353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19651" y="4747111"/>
            <a:ext cx="1703884" cy="81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</a:pPr>
            <a:r>
              <a:rPr lang="en-US" b="true" sz="2394" spc="162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2014-2014</a:t>
            </a:r>
          </a:p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b="true" sz="2394" spc="162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31 títulos</a:t>
            </a:r>
          </a:p>
        </p:txBody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7001" y="229359"/>
            <a:ext cx="13803097" cy="255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EXPLOTACIÓN DE RECURSOS Y CAPACIDADES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94813" y="3181393"/>
            <a:ext cx="12742316" cy="6309298"/>
          </a:xfrm>
          <a:custGeom>
            <a:avLst/>
            <a:gdLst/>
            <a:ahLst/>
            <a:cxnLst/>
            <a:rect r="r" b="b" t="t" l="l"/>
            <a:pathLst>
              <a:path h="6309298" w="12742316">
                <a:moveTo>
                  <a:pt x="0" y="0"/>
                </a:moveTo>
                <a:lnTo>
                  <a:pt x="12742316" y="0"/>
                </a:lnTo>
                <a:lnTo>
                  <a:pt x="12742316" y="6309298"/>
                </a:lnTo>
                <a:lnTo>
                  <a:pt x="0" y="6309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79" b="-318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19663" y="4747111"/>
            <a:ext cx="1703859" cy="81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</a:pPr>
            <a:r>
              <a:rPr lang="en-US" b="true" sz="2394" spc="162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2014-2014</a:t>
            </a:r>
          </a:p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b="true" sz="2394" spc="162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23 títulos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68743" y="5562600"/>
            <a:ext cx="1466932" cy="146693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2883" y="5654142"/>
            <a:ext cx="1258652" cy="12586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003" y="5808209"/>
            <a:ext cx="800163" cy="950518"/>
          </a:xfrm>
          <a:custGeom>
            <a:avLst/>
            <a:gdLst/>
            <a:ahLst/>
            <a:cxnLst/>
            <a:rect r="r" b="b" t="t" l="l"/>
            <a:pathLst>
              <a:path h="950518" w="800163">
                <a:moveTo>
                  <a:pt x="0" y="0"/>
                </a:moveTo>
                <a:lnTo>
                  <a:pt x="800163" y="0"/>
                </a:lnTo>
                <a:lnTo>
                  <a:pt x="800163" y="950517"/>
                </a:lnTo>
                <a:lnTo>
                  <a:pt x="0" y="9505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957" y="1652061"/>
            <a:ext cx="15821204" cy="7416189"/>
          </a:xfrm>
          <a:custGeom>
            <a:avLst/>
            <a:gdLst/>
            <a:ahLst/>
            <a:cxnLst/>
            <a:rect r="r" b="b" t="t" l="l"/>
            <a:pathLst>
              <a:path h="7416189" w="15821204">
                <a:moveTo>
                  <a:pt x="0" y="0"/>
                </a:moveTo>
                <a:lnTo>
                  <a:pt x="15821204" y="0"/>
                </a:lnTo>
                <a:lnTo>
                  <a:pt x="15821204" y="7416189"/>
                </a:lnTo>
                <a:lnTo>
                  <a:pt x="0" y="7416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0389" y="691791"/>
            <a:ext cx="5862340" cy="71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1"/>
              </a:lnSpc>
              <a:spcBef>
                <a:spcPct val="0"/>
              </a:spcBef>
            </a:pPr>
            <a:r>
              <a:rPr lang="en-US" b="true" sz="4194" spc="285">
                <a:solidFill>
                  <a:srgbClr val="194187"/>
                </a:solidFill>
                <a:latin typeface="Saira Bold"/>
                <a:ea typeface="Saira Bold"/>
                <a:cs typeface="Saira Bold"/>
                <a:sym typeface="Saira Bold"/>
              </a:rPr>
              <a:t>Real Madrid</a:t>
            </a:r>
            <a:r>
              <a:rPr lang="en-US" b="true" sz="4194" spc="285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b="true" sz="4194" spc="285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vs  </a:t>
            </a:r>
            <a:r>
              <a:rPr lang="en-US" b="true" sz="4194" spc="285">
                <a:solidFill>
                  <a:srgbClr val="2DA02D"/>
                </a:solidFill>
                <a:latin typeface="Saira Bold"/>
                <a:ea typeface="Saira Bold"/>
                <a:cs typeface="Saira Bold"/>
                <a:sym typeface="Saira Bold"/>
              </a:rPr>
              <a:t>PSG</a:t>
            </a:r>
            <a:r>
              <a:rPr lang="en-US" b="true" sz="4194" spc="285">
                <a:solidFill>
                  <a:srgbClr val="2177B4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6783" y="9275330"/>
            <a:ext cx="1703859" cy="39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  <a:spcBef>
                <a:spcPct val="0"/>
              </a:spcBef>
            </a:pPr>
            <a:r>
              <a:rPr lang="en-US" b="true" sz="2394" spc="162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2014-2014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481" y="904875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28802"/>
            <a:ext cx="9205555" cy="636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Introducción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Recursos (tangibles e intangibles)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Gestión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Ventaja competitiva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Alternativas para mejorar los recursos y capacidades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Explotación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7301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Conclusión</a:t>
            </a:r>
          </a:p>
          <a:p>
            <a:pPr algn="l">
              <a:lnSpc>
                <a:spcPts val="5039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25646" y="-1638074"/>
            <a:ext cx="9563134" cy="14214642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4"/>
              <a:stretch>
                <a:fillRect l="-55721" t="0" r="-557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92498" y="4361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936401" y="3214641"/>
            <a:ext cx="7188161" cy="4780127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53529" y="3503648"/>
            <a:ext cx="829097" cy="2945341"/>
          </a:xfrm>
          <a:custGeom>
            <a:avLst/>
            <a:gdLst/>
            <a:ahLst/>
            <a:cxnLst/>
            <a:rect r="r" b="b" t="t" l="l"/>
            <a:pathLst>
              <a:path h="2945341" w="829097">
                <a:moveTo>
                  <a:pt x="0" y="0"/>
                </a:moveTo>
                <a:lnTo>
                  <a:pt x="829098" y="0"/>
                </a:lnTo>
                <a:lnTo>
                  <a:pt x="829098" y="2945342"/>
                </a:lnTo>
                <a:lnTo>
                  <a:pt x="0" y="2945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543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61926" y="3503648"/>
            <a:ext cx="829097" cy="2945341"/>
          </a:xfrm>
          <a:custGeom>
            <a:avLst/>
            <a:gdLst/>
            <a:ahLst/>
            <a:cxnLst/>
            <a:rect r="r" b="b" t="t" l="l"/>
            <a:pathLst>
              <a:path h="2945341" w="829097">
                <a:moveTo>
                  <a:pt x="0" y="0"/>
                </a:moveTo>
                <a:lnTo>
                  <a:pt x="829097" y="0"/>
                </a:lnTo>
                <a:lnTo>
                  <a:pt x="829097" y="2945342"/>
                </a:lnTo>
                <a:lnTo>
                  <a:pt x="0" y="2945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543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1889636" y="3503648"/>
            <a:ext cx="829097" cy="2945341"/>
          </a:xfrm>
          <a:custGeom>
            <a:avLst/>
            <a:gdLst/>
            <a:ahLst/>
            <a:cxnLst/>
            <a:rect r="r" b="b" t="t" l="l"/>
            <a:pathLst>
              <a:path h="2945341" w="829097">
                <a:moveTo>
                  <a:pt x="829097" y="0"/>
                </a:moveTo>
                <a:lnTo>
                  <a:pt x="0" y="0"/>
                </a:lnTo>
                <a:lnTo>
                  <a:pt x="0" y="2945342"/>
                </a:lnTo>
                <a:lnTo>
                  <a:pt x="829097" y="2945342"/>
                </a:lnTo>
                <a:lnTo>
                  <a:pt x="82909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543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6898033" y="3503648"/>
            <a:ext cx="829097" cy="2945341"/>
          </a:xfrm>
          <a:custGeom>
            <a:avLst/>
            <a:gdLst/>
            <a:ahLst/>
            <a:cxnLst/>
            <a:rect r="r" b="b" t="t" l="l"/>
            <a:pathLst>
              <a:path h="2945341" w="829097">
                <a:moveTo>
                  <a:pt x="829097" y="0"/>
                </a:moveTo>
                <a:lnTo>
                  <a:pt x="0" y="0"/>
                </a:lnTo>
                <a:lnTo>
                  <a:pt x="0" y="2945342"/>
                </a:lnTo>
                <a:lnTo>
                  <a:pt x="829097" y="2945342"/>
                </a:lnTo>
                <a:lnTo>
                  <a:pt x="82909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543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4048599">
            <a:off x="11082867" y="-1160754"/>
            <a:ext cx="15338360" cy="7565836"/>
            <a:chOff x="0" y="0"/>
            <a:chExt cx="10744200" cy="52997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64770"/>
              <a:ext cx="10741660" cy="5184140"/>
            </a:xfrm>
            <a:custGeom>
              <a:avLst/>
              <a:gdLst/>
              <a:ahLst/>
              <a:cxnLst/>
              <a:rect r="r" b="b" t="t" l="l"/>
              <a:pathLst>
                <a:path h="5184140" w="10741660">
                  <a:moveTo>
                    <a:pt x="0" y="811530"/>
                  </a:moveTo>
                  <a:lnTo>
                    <a:pt x="35560" y="789940"/>
                  </a:lnTo>
                  <a:lnTo>
                    <a:pt x="637540" y="782320"/>
                  </a:lnTo>
                  <a:lnTo>
                    <a:pt x="1164590" y="579120"/>
                  </a:lnTo>
                  <a:lnTo>
                    <a:pt x="2383790" y="867410"/>
                  </a:lnTo>
                  <a:lnTo>
                    <a:pt x="3634740" y="336550"/>
                  </a:lnTo>
                  <a:lnTo>
                    <a:pt x="4640580" y="543560"/>
                  </a:lnTo>
                  <a:lnTo>
                    <a:pt x="5723890" y="302260"/>
                  </a:lnTo>
                  <a:lnTo>
                    <a:pt x="6339840" y="212090"/>
                  </a:lnTo>
                  <a:lnTo>
                    <a:pt x="6723380" y="317500"/>
                  </a:lnTo>
                  <a:lnTo>
                    <a:pt x="7087870" y="276860"/>
                  </a:lnTo>
                  <a:lnTo>
                    <a:pt x="7548880" y="0"/>
                  </a:lnTo>
                  <a:lnTo>
                    <a:pt x="7730490" y="170180"/>
                  </a:lnTo>
                  <a:lnTo>
                    <a:pt x="8448040" y="322580"/>
                  </a:lnTo>
                  <a:lnTo>
                    <a:pt x="9061450" y="283210"/>
                  </a:lnTo>
                  <a:lnTo>
                    <a:pt x="10337800" y="624840"/>
                  </a:lnTo>
                  <a:lnTo>
                    <a:pt x="10741660" y="613410"/>
                  </a:lnTo>
                  <a:lnTo>
                    <a:pt x="10706100" y="4631690"/>
                  </a:lnTo>
                  <a:lnTo>
                    <a:pt x="8354060" y="4024630"/>
                  </a:lnTo>
                  <a:lnTo>
                    <a:pt x="7712710" y="3928110"/>
                  </a:lnTo>
                  <a:lnTo>
                    <a:pt x="7430770" y="3920490"/>
                  </a:lnTo>
                  <a:lnTo>
                    <a:pt x="7029450" y="3990340"/>
                  </a:lnTo>
                  <a:lnTo>
                    <a:pt x="6893560" y="3958590"/>
                  </a:lnTo>
                  <a:lnTo>
                    <a:pt x="6723380" y="4144010"/>
                  </a:lnTo>
                  <a:lnTo>
                    <a:pt x="6663690" y="4138930"/>
                  </a:lnTo>
                  <a:lnTo>
                    <a:pt x="6615430" y="4178300"/>
                  </a:lnTo>
                  <a:lnTo>
                    <a:pt x="6060440" y="4319270"/>
                  </a:lnTo>
                  <a:lnTo>
                    <a:pt x="5891530" y="4413250"/>
                  </a:lnTo>
                  <a:lnTo>
                    <a:pt x="5562600" y="4471670"/>
                  </a:lnTo>
                  <a:lnTo>
                    <a:pt x="5500370" y="4533900"/>
                  </a:lnTo>
                  <a:lnTo>
                    <a:pt x="5226050" y="4518660"/>
                  </a:lnTo>
                  <a:lnTo>
                    <a:pt x="4831080" y="4631690"/>
                  </a:lnTo>
                  <a:lnTo>
                    <a:pt x="4494530" y="4771390"/>
                  </a:lnTo>
                  <a:lnTo>
                    <a:pt x="4112260" y="4906010"/>
                  </a:lnTo>
                  <a:lnTo>
                    <a:pt x="3788410" y="4993640"/>
                  </a:lnTo>
                  <a:lnTo>
                    <a:pt x="3375660" y="5184140"/>
                  </a:lnTo>
                  <a:lnTo>
                    <a:pt x="3220720" y="5120640"/>
                  </a:lnTo>
                  <a:lnTo>
                    <a:pt x="2202180" y="4268470"/>
                  </a:lnTo>
                  <a:lnTo>
                    <a:pt x="1520190" y="4114800"/>
                  </a:lnTo>
                  <a:lnTo>
                    <a:pt x="1164590" y="3907790"/>
                  </a:lnTo>
                  <a:lnTo>
                    <a:pt x="0" y="4693920"/>
                  </a:lnTo>
                  <a:close/>
                </a:path>
              </a:pathLst>
            </a:custGeom>
            <a:blipFill>
              <a:blip r:embed="rId5"/>
              <a:stretch>
                <a:fillRect l="0" t="-23222" r="0" b="-2322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64490" y="3865880"/>
              <a:ext cx="10337800" cy="1433830"/>
            </a:xfrm>
            <a:custGeom>
              <a:avLst/>
              <a:gdLst/>
              <a:ahLst/>
              <a:cxnLst/>
              <a:rect r="r" b="b" t="t" l="l"/>
              <a:pathLst>
                <a:path h="1433830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433830"/>
                  </a:lnTo>
                  <a:lnTo>
                    <a:pt x="0" y="1433830"/>
                  </a:lnTo>
                  <a:close/>
                </a:path>
              </a:pathLst>
            </a:custGeom>
            <a:blipFill>
              <a:blip r:embed="rId6"/>
              <a:stretch>
                <a:fillRect l="-2380" t="-259047" r="-729" b="-584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44200" cy="1084580"/>
            </a:xfrm>
            <a:custGeom>
              <a:avLst/>
              <a:gdLst/>
              <a:ahLst/>
              <a:cxnLst/>
              <a:rect r="r" b="b" t="t" l="l"/>
              <a:pathLst>
                <a:path h="1084580" w="10744200">
                  <a:moveTo>
                    <a:pt x="0" y="0"/>
                  </a:moveTo>
                  <a:lnTo>
                    <a:pt x="10744200" y="0"/>
                  </a:lnTo>
                  <a:lnTo>
                    <a:pt x="10744200" y="1084580"/>
                  </a:lnTo>
                  <a:lnTo>
                    <a:pt x="0" y="1084580"/>
                  </a:lnTo>
                  <a:close/>
                </a:path>
              </a:pathLst>
            </a:custGeom>
            <a:blipFill>
              <a:blip r:embed="rId6"/>
              <a:stretch>
                <a:fillRect l="0" t="-5378" r="0" b="-38085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573580" y="3500665"/>
            <a:ext cx="829097" cy="2945341"/>
          </a:xfrm>
          <a:custGeom>
            <a:avLst/>
            <a:gdLst/>
            <a:ahLst/>
            <a:cxnLst/>
            <a:rect r="r" b="b" t="t" l="l"/>
            <a:pathLst>
              <a:path h="2945341" w="829097">
                <a:moveTo>
                  <a:pt x="0" y="0"/>
                </a:moveTo>
                <a:lnTo>
                  <a:pt x="829097" y="0"/>
                </a:lnTo>
                <a:lnTo>
                  <a:pt x="829097" y="2945341"/>
                </a:lnTo>
                <a:lnTo>
                  <a:pt x="0" y="2945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543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false" rot="0">
            <a:off x="11905373" y="3503648"/>
            <a:ext cx="829097" cy="2945341"/>
          </a:xfrm>
          <a:custGeom>
            <a:avLst/>
            <a:gdLst/>
            <a:ahLst/>
            <a:cxnLst/>
            <a:rect r="r" b="b" t="t" l="l"/>
            <a:pathLst>
              <a:path h="2945341" w="829097">
                <a:moveTo>
                  <a:pt x="829098" y="0"/>
                </a:moveTo>
                <a:lnTo>
                  <a:pt x="0" y="0"/>
                </a:lnTo>
                <a:lnTo>
                  <a:pt x="0" y="2945342"/>
                </a:lnTo>
                <a:lnTo>
                  <a:pt x="829098" y="2945342"/>
                </a:lnTo>
                <a:lnTo>
                  <a:pt x="82909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9543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2066787" y="3899303"/>
            <a:ext cx="4146078" cy="246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7"/>
              </a:lnSpc>
              <a:spcBef>
                <a:spcPct val="0"/>
              </a:spcBef>
            </a:pPr>
            <a:r>
              <a:rPr lang="en-US" sz="2012" spc="96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A través de los acuerdos que el Club realiza los años de buena temporada, sustentan las pérdidas de los años en los cuales, o no gana la Champions, o no tiene una buena temporada en general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63071" y="3290378"/>
            <a:ext cx="23862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4"/>
              </a:lnSpc>
              <a:spcBef>
                <a:spcPct val="0"/>
              </a:spcBef>
            </a:pPr>
            <a:r>
              <a:rPr lang="en-US" b="true" sz="2332" spc="111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Acuerdos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-8100000">
            <a:off x="-5970559" y="7773080"/>
            <a:ext cx="13714283" cy="6764740"/>
            <a:chOff x="0" y="0"/>
            <a:chExt cx="10744200" cy="52997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64770"/>
              <a:ext cx="10741660" cy="5184140"/>
            </a:xfrm>
            <a:custGeom>
              <a:avLst/>
              <a:gdLst/>
              <a:ahLst/>
              <a:cxnLst/>
              <a:rect r="r" b="b" t="t" l="l"/>
              <a:pathLst>
                <a:path h="5184140" w="10741660">
                  <a:moveTo>
                    <a:pt x="0" y="811530"/>
                  </a:moveTo>
                  <a:lnTo>
                    <a:pt x="35560" y="789940"/>
                  </a:lnTo>
                  <a:lnTo>
                    <a:pt x="637540" y="782320"/>
                  </a:lnTo>
                  <a:lnTo>
                    <a:pt x="1164590" y="579120"/>
                  </a:lnTo>
                  <a:lnTo>
                    <a:pt x="2383790" y="867410"/>
                  </a:lnTo>
                  <a:lnTo>
                    <a:pt x="3634740" y="336550"/>
                  </a:lnTo>
                  <a:lnTo>
                    <a:pt x="4640580" y="543560"/>
                  </a:lnTo>
                  <a:lnTo>
                    <a:pt x="5723890" y="302260"/>
                  </a:lnTo>
                  <a:lnTo>
                    <a:pt x="6339840" y="212090"/>
                  </a:lnTo>
                  <a:lnTo>
                    <a:pt x="6723380" y="317500"/>
                  </a:lnTo>
                  <a:lnTo>
                    <a:pt x="7087870" y="276860"/>
                  </a:lnTo>
                  <a:lnTo>
                    <a:pt x="7548880" y="0"/>
                  </a:lnTo>
                  <a:lnTo>
                    <a:pt x="7730490" y="170180"/>
                  </a:lnTo>
                  <a:lnTo>
                    <a:pt x="8448040" y="322580"/>
                  </a:lnTo>
                  <a:lnTo>
                    <a:pt x="9061450" y="283210"/>
                  </a:lnTo>
                  <a:lnTo>
                    <a:pt x="10337800" y="624840"/>
                  </a:lnTo>
                  <a:lnTo>
                    <a:pt x="10741660" y="613410"/>
                  </a:lnTo>
                  <a:lnTo>
                    <a:pt x="10706100" y="4631690"/>
                  </a:lnTo>
                  <a:lnTo>
                    <a:pt x="8354060" y="4024630"/>
                  </a:lnTo>
                  <a:lnTo>
                    <a:pt x="7712710" y="3928110"/>
                  </a:lnTo>
                  <a:lnTo>
                    <a:pt x="7430770" y="3920490"/>
                  </a:lnTo>
                  <a:lnTo>
                    <a:pt x="7029450" y="3990340"/>
                  </a:lnTo>
                  <a:lnTo>
                    <a:pt x="6893560" y="3958590"/>
                  </a:lnTo>
                  <a:lnTo>
                    <a:pt x="6723380" y="4144010"/>
                  </a:lnTo>
                  <a:lnTo>
                    <a:pt x="6663690" y="4138930"/>
                  </a:lnTo>
                  <a:lnTo>
                    <a:pt x="6615430" y="4178300"/>
                  </a:lnTo>
                  <a:lnTo>
                    <a:pt x="6060440" y="4319270"/>
                  </a:lnTo>
                  <a:lnTo>
                    <a:pt x="5891530" y="4413250"/>
                  </a:lnTo>
                  <a:lnTo>
                    <a:pt x="5562600" y="4471670"/>
                  </a:lnTo>
                  <a:lnTo>
                    <a:pt x="5500370" y="4533900"/>
                  </a:lnTo>
                  <a:lnTo>
                    <a:pt x="5226050" y="4518660"/>
                  </a:lnTo>
                  <a:lnTo>
                    <a:pt x="4831080" y="4631690"/>
                  </a:lnTo>
                  <a:lnTo>
                    <a:pt x="4494530" y="4771390"/>
                  </a:lnTo>
                  <a:lnTo>
                    <a:pt x="4112260" y="4906010"/>
                  </a:lnTo>
                  <a:lnTo>
                    <a:pt x="3788410" y="4993640"/>
                  </a:lnTo>
                  <a:lnTo>
                    <a:pt x="3375660" y="5184140"/>
                  </a:lnTo>
                  <a:lnTo>
                    <a:pt x="3220720" y="5120640"/>
                  </a:lnTo>
                  <a:lnTo>
                    <a:pt x="2202180" y="4268470"/>
                  </a:lnTo>
                  <a:lnTo>
                    <a:pt x="1520190" y="4114800"/>
                  </a:lnTo>
                  <a:lnTo>
                    <a:pt x="1164590" y="3907790"/>
                  </a:lnTo>
                  <a:lnTo>
                    <a:pt x="0" y="4693920"/>
                  </a:lnTo>
                  <a:close/>
                </a:path>
              </a:pathLst>
            </a:custGeom>
            <a:blipFill>
              <a:blip r:embed="rId5"/>
              <a:stretch>
                <a:fillRect l="0" t="-23222" r="0" b="-2322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64490" y="3865880"/>
              <a:ext cx="10337800" cy="1433830"/>
            </a:xfrm>
            <a:custGeom>
              <a:avLst/>
              <a:gdLst/>
              <a:ahLst/>
              <a:cxnLst/>
              <a:rect r="r" b="b" t="t" l="l"/>
              <a:pathLst>
                <a:path h="1433830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433830"/>
                  </a:lnTo>
                  <a:lnTo>
                    <a:pt x="0" y="1433830"/>
                  </a:lnTo>
                  <a:close/>
                </a:path>
              </a:pathLst>
            </a:custGeom>
            <a:blipFill>
              <a:blip r:embed="rId6"/>
              <a:stretch>
                <a:fillRect l="-2380" t="-259047" r="-729" b="-584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44200" cy="1084580"/>
            </a:xfrm>
            <a:custGeom>
              <a:avLst/>
              <a:gdLst/>
              <a:ahLst/>
              <a:cxnLst/>
              <a:rect r="r" b="b" t="t" l="l"/>
              <a:pathLst>
                <a:path h="1084580" w="10744200">
                  <a:moveTo>
                    <a:pt x="0" y="0"/>
                  </a:moveTo>
                  <a:lnTo>
                    <a:pt x="10744200" y="0"/>
                  </a:lnTo>
                  <a:lnTo>
                    <a:pt x="10744200" y="1084580"/>
                  </a:lnTo>
                  <a:lnTo>
                    <a:pt x="0" y="1084580"/>
                  </a:lnTo>
                  <a:close/>
                </a:path>
              </a:pathLst>
            </a:custGeom>
            <a:blipFill>
              <a:blip r:embed="rId6"/>
              <a:stretch>
                <a:fillRect l="0" t="-5378" r="0" b="-380856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-1694536">
            <a:off x="-3738527" y="-6381778"/>
            <a:ext cx="13714283" cy="6764740"/>
            <a:chOff x="0" y="0"/>
            <a:chExt cx="10744200" cy="52997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64770"/>
              <a:ext cx="10741660" cy="5184140"/>
            </a:xfrm>
            <a:custGeom>
              <a:avLst/>
              <a:gdLst/>
              <a:ahLst/>
              <a:cxnLst/>
              <a:rect r="r" b="b" t="t" l="l"/>
              <a:pathLst>
                <a:path h="5184140" w="10741660">
                  <a:moveTo>
                    <a:pt x="0" y="811530"/>
                  </a:moveTo>
                  <a:lnTo>
                    <a:pt x="35560" y="789940"/>
                  </a:lnTo>
                  <a:lnTo>
                    <a:pt x="637540" y="782320"/>
                  </a:lnTo>
                  <a:lnTo>
                    <a:pt x="1164590" y="579120"/>
                  </a:lnTo>
                  <a:lnTo>
                    <a:pt x="2383790" y="867410"/>
                  </a:lnTo>
                  <a:lnTo>
                    <a:pt x="3634740" y="336550"/>
                  </a:lnTo>
                  <a:lnTo>
                    <a:pt x="4640580" y="543560"/>
                  </a:lnTo>
                  <a:lnTo>
                    <a:pt x="5723890" y="302260"/>
                  </a:lnTo>
                  <a:lnTo>
                    <a:pt x="6339840" y="212090"/>
                  </a:lnTo>
                  <a:lnTo>
                    <a:pt x="6723380" y="317500"/>
                  </a:lnTo>
                  <a:lnTo>
                    <a:pt x="7087870" y="276860"/>
                  </a:lnTo>
                  <a:lnTo>
                    <a:pt x="7548880" y="0"/>
                  </a:lnTo>
                  <a:lnTo>
                    <a:pt x="7730490" y="170180"/>
                  </a:lnTo>
                  <a:lnTo>
                    <a:pt x="8448040" y="322580"/>
                  </a:lnTo>
                  <a:lnTo>
                    <a:pt x="9061450" y="283210"/>
                  </a:lnTo>
                  <a:lnTo>
                    <a:pt x="10337800" y="624840"/>
                  </a:lnTo>
                  <a:lnTo>
                    <a:pt x="10741660" y="613410"/>
                  </a:lnTo>
                  <a:lnTo>
                    <a:pt x="10706100" y="4631690"/>
                  </a:lnTo>
                  <a:lnTo>
                    <a:pt x="8354060" y="4024630"/>
                  </a:lnTo>
                  <a:lnTo>
                    <a:pt x="7712710" y="3928110"/>
                  </a:lnTo>
                  <a:lnTo>
                    <a:pt x="7430770" y="3920490"/>
                  </a:lnTo>
                  <a:lnTo>
                    <a:pt x="7029450" y="3990340"/>
                  </a:lnTo>
                  <a:lnTo>
                    <a:pt x="6893560" y="3958590"/>
                  </a:lnTo>
                  <a:lnTo>
                    <a:pt x="6723380" y="4144010"/>
                  </a:lnTo>
                  <a:lnTo>
                    <a:pt x="6663690" y="4138930"/>
                  </a:lnTo>
                  <a:lnTo>
                    <a:pt x="6615430" y="4178300"/>
                  </a:lnTo>
                  <a:lnTo>
                    <a:pt x="6060440" y="4319270"/>
                  </a:lnTo>
                  <a:lnTo>
                    <a:pt x="5891530" y="4413250"/>
                  </a:lnTo>
                  <a:lnTo>
                    <a:pt x="5562600" y="4471670"/>
                  </a:lnTo>
                  <a:lnTo>
                    <a:pt x="5500370" y="4533900"/>
                  </a:lnTo>
                  <a:lnTo>
                    <a:pt x="5226050" y="4518660"/>
                  </a:lnTo>
                  <a:lnTo>
                    <a:pt x="4831080" y="4631690"/>
                  </a:lnTo>
                  <a:lnTo>
                    <a:pt x="4494530" y="4771390"/>
                  </a:lnTo>
                  <a:lnTo>
                    <a:pt x="4112260" y="4906010"/>
                  </a:lnTo>
                  <a:lnTo>
                    <a:pt x="3788410" y="4993640"/>
                  </a:lnTo>
                  <a:lnTo>
                    <a:pt x="3375660" y="5184140"/>
                  </a:lnTo>
                  <a:lnTo>
                    <a:pt x="3220720" y="5120640"/>
                  </a:lnTo>
                  <a:lnTo>
                    <a:pt x="2202180" y="4268470"/>
                  </a:lnTo>
                  <a:lnTo>
                    <a:pt x="1520190" y="4114800"/>
                  </a:lnTo>
                  <a:lnTo>
                    <a:pt x="1164590" y="3907790"/>
                  </a:lnTo>
                  <a:lnTo>
                    <a:pt x="0" y="4693920"/>
                  </a:lnTo>
                  <a:close/>
                </a:path>
              </a:pathLst>
            </a:custGeom>
            <a:blipFill>
              <a:blip r:embed="rId5"/>
              <a:stretch>
                <a:fillRect l="0" t="-23222" r="0" b="-23222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364490" y="3865880"/>
              <a:ext cx="10337800" cy="1433830"/>
            </a:xfrm>
            <a:custGeom>
              <a:avLst/>
              <a:gdLst/>
              <a:ahLst/>
              <a:cxnLst/>
              <a:rect r="r" b="b" t="t" l="l"/>
              <a:pathLst>
                <a:path h="1433830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433830"/>
                  </a:lnTo>
                  <a:lnTo>
                    <a:pt x="0" y="1433830"/>
                  </a:lnTo>
                  <a:close/>
                </a:path>
              </a:pathLst>
            </a:custGeom>
            <a:blipFill>
              <a:blip r:embed="rId6"/>
              <a:stretch>
                <a:fillRect l="-2380" t="-259047" r="-729" b="-5843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44200" cy="1084580"/>
            </a:xfrm>
            <a:custGeom>
              <a:avLst/>
              <a:gdLst/>
              <a:ahLst/>
              <a:cxnLst/>
              <a:rect r="r" b="b" t="t" l="l"/>
              <a:pathLst>
                <a:path h="1084580" w="10744200">
                  <a:moveTo>
                    <a:pt x="0" y="0"/>
                  </a:moveTo>
                  <a:lnTo>
                    <a:pt x="10744200" y="0"/>
                  </a:lnTo>
                  <a:lnTo>
                    <a:pt x="10744200" y="1084580"/>
                  </a:lnTo>
                  <a:lnTo>
                    <a:pt x="0" y="1084580"/>
                  </a:lnTo>
                  <a:close/>
                </a:path>
              </a:pathLst>
            </a:custGeom>
            <a:blipFill>
              <a:blip r:embed="rId6"/>
              <a:stretch>
                <a:fillRect l="0" t="-5378" r="0" b="-380856"/>
              </a:stretch>
            </a:blipFill>
          </p:spPr>
        </p:sp>
      </p:grp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52702" y="6534997"/>
            <a:ext cx="5745331" cy="3342738"/>
          </a:xfrm>
          <a:prstGeom prst="rect">
            <a:avLst/>
          </a:prstGeom>
        </p:spPr>
      </p:pic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6672686" y="6607612"/>
            <a:ext cx="4942627" cy="3197508"/>
          </a:xfrm>
          <a:prstGeom prst="rect">
            <a:avLst/>
          </a:prstGeom>
        </p:spPr>
      </p:pic>
      <p:sp>
        <p:nvSpPr>
          <p:cNvPr name="Freeform 25" id="25"/>
          <p:cNvSpPr/>
          <p:nvPr/>
        </p:nvSpPr>
        <p:spPr>
          <a:xfrm flipH="false" flipV="false" rot="0">
            <a:off x="11651943" y="6448990"/>
            <a:ext cx="5756444" cy="3237999"/>
          </a:xfrm>
          <a:custGeom>
            <a:avLst/>
            <a:gdLst/>
            <a:ahLst/>
            <a:cxnLst/>
            <a:rect r="r" b="b" t="t" l="l"/>
            <a:pathLst>
              <a:path h="3237999" w="5756444">
                <a:moveTo>
                  <a:pt x="0" y="0"/>
                </a:moveTo>
                <a:lnTo>
                  <a:pt x="5756444" y="0"/>
                </a:lnTo>
                <a:lnTo>
                  <a:pt x="5756444" y="3237999"/>
                </a:lnTo>
                <a:lnTo>
                  <a:pt x="0" y="32379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178672" y="412106"/>
            <a:ext cx="7930656" cy="110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88"/>
              </a:lnSpc>
              <a:spcBef>
                <a:spcPct val="0"/>
              </a:spcBef>
            </a:pPr>
            <a:r>
              <a:rPr lang="en-US" sz="6277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CONCLUSIONES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71489" y="4104091"/>
            <a:ext cx="4146078" cy="210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7"/>
              </a:lnSpc>
              <a:spcBef>
                <a:spcPct val="0"/>
              </a:spcBef>
            </a:pPr>
            <a:r>
              <a:rPr lang="en-US" sz="2012" spc="96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La Champions es la principal propulsora de la ventaja competitiva, y para ganarla, gestionan la compra venta de los jugadores que más le convienen al equipo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48174" y="1519474"/>
            <a:ext cx="9991653" cy="14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6" spc="136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Después de realizar este trabajo hemos llegado a tres conclusiones por las que la estrategia del Real Madrid ha sido tan exitosa: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27130" y="3148912"/>
            <a:ext cx="2834796" cy="79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4"/>
              </a:lnSpc>
              <a:spcBef>
                <a:spcPct val="0"/>
              </a:spcBef>
            </a:pPr>
            <a:r>
              <a:rPr lang="en-US" b="true" sz="2332" spc="111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Ventaja competitiva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66155" y="4246966"/>
            <a:ext cx="4146078" cy="1405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7"/>
              </a:lnSpc>
              <a:spcBef>
                <a:spcPct val="0"/>
              </a:spcBef>
            </a:pPr>
            <a:r>
              <a:rPr lang="en-US" sz="2012" spc="96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La buena gestión y explotación de los recursos que posee el Real Madrid, ha hecho que el equipo aumente sus beneficios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46083" y="3353699"/>
            <a:ext cx="23862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4"/>
              </a:lnSpc>
              <a:spcBef>
                <a:spcPct val="0"/>
              </a:spcBef>
            </a:pPr>
            <a:r>
              <a:rPr lang="en-US" b="true" sz="2332" spc="111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Recursos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503" y="4316390"/>
            <a:ext cx="18024872" cy="289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0"/>
              </a:lnSpc>
              <a:spcBef>
                <a:spcPct val="0"/>
              </a:spcBef>
            </a:pPr>
            <a:r>
              <a:rPr lang="en-US" sz="2757" spc="132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El Real Madrid Club de Fútbol es uno de los </a:t>
            </a:r>
            <a:r>
              <a:rPr lang="en-US" b="true" sz="2757" spc="132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equipos más exitosos y reconocidos a nivel mundial</a:t>
            </a:r>
            <a:r>
              <a:rPr lang="en-US" sz="2757" spc="132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. </a:t>
            </a:r>
            <a:r>
              <a:rPr lang="en-US" b="true" sz="2757" spc="132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Fundado en 1902 en Madrid</a:t>
            </a:r>
            <a:r>
              <a:rPr lang="en-US" sz="2757" spc="132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, España, es conocido por su destacada trayectoria en competiciones nacionales e internacionales. Conocido como "Los Blancos" por su tradicional uniforme blanco, el club ha ganado </a:t>
            </a:r>
            <a:r>
              <a:rPr lang="en-US" b="true" sz="2757" spc="132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múltiples títulos</a:t>
            </a:r>
            <a:r>
              <a:rPr lang="en-US" sz="2757" spc="132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 de La Liga, la Copa del Rey y la </a:t>
            </a:r>
            <a:r>
              <a:rPr lang="en-US" b="true" sz="2757" spc="132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UEFA Champions League</a:t>
            </a:r>
            <a:r>
              <a:rPr lang="en-US" sz="2757" spc="132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, siendo este último uno de sus mayores logros, con un récord de victorias. Además, el Real Madrid es valorado por su rica historia, su base de </a:t>
            </a:r>
            <a:r>
              <a:rPr lang="en-US" b="true" sz="2757" spc="132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seguidores globales</a:t>
            </a:r>
            <a:r>
              <a:rPr lang="en-US" sz="2757" spc="132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 y su </a:t>
            </a:r>
            <a:r>
              <a:rPr lang="en-US" b="true" sz="2757" spc="132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impacto cultural y económico en el fútbol.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62864" y="2762536"/>
            <a:ext cx="8962272" cy="129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7"/>
              </a:lnSpc>
            </a:pPr>
            <a:r>
              <a:rPr lang="en-US" sz="724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INTRODUCCIÓN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877216" y="7924641"/>
            <a:ext cx="19567790" cy="9652055"/>
            <a:chOff x="0" y="0"/>
            <a:chExt cx="10744200" cy="52997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64770"/>
              <a:ext cx="10741660" cy="5184140"/>
            </a:xfrm>
            <a:custGeom>
              <a:avLst/>
              <a:gdLst/>
              <a:ahLst/>
              <a:cxnLst/>
              <a:rect r="r" b="b" t="t" l="l"/>
              <a:pathLst>
                <a:path h="5184140" w="10741660">
                  <a:moveTo>
                    <a:pt x="0" y="811530"/>
                  </a:moveTo>
                  <a:lnTo>
                    <a:pt x="35560" y="789940"/>
                  </a:lnTo>
                  <a:lnTo>
                    <a:pt x="637540" y="782320"/>
                  </a:lnTo>
                  <a:lnTo>
                    <a:pt x="1164590" y="579120"/>
                  </a:lnTo>
                  <a:lnTo>
                    <a:pt x="2383790" y="867410"/>
                  </a:lnTo>
                  <a:lnTo>
                    <a:pt x="3634740" y="336550"/>
                  </a:lnTo>
                  <a:lnTo>
                    <a:pt x="4640580" y="543560"/>
                  </a:lnTo>
                  <a:lnTo>
                    <a:pt x="5723890" y="302260"/>
                  </a:lnTo>
                  <a:lnTo>
                    <a:pt x="6339840" y="212090"/>
                  </a:lnTo>
                  <a:lnTo>
                    <a:pt x="6723380" y="317500"/>
                  </a:lnTo>
                  <a:lnTo>
                    <a:pt x="7087870" y="276860"/>
                  </a:lnTo>
                  <a:lnTo>
                    <a:pt x="7548880" y="0"/>
                  </a:lnTo>
                  <a:lnTo>
                    <a:pt x="7730490" y="170180"/>
                  </a:lnTo>
                  <a:lnTo>
                    <a:pt x="8448040" y="322580"/>
                  </a:lnTo>
                  <a:lnTo>
                    <a:pt x="9061450" y="283210"/>
                  </a:lnTo>
                  <a:lnTo>
                    <a:pt x="10337800" y="624840"/>
                  </a:lnTo>
                  <a:lnTo>
                    <a:pt x="10741660" y="613410"/>
                  </a:lnTo>
                  <a:lnTo>
                    <a:pt x="10706100" y="4631690"/>
                  </a:lnTo>
                  <a:lnTo>
                    <a:pt x="8354060" y="4024630"/>
                  </a:lnTo>
                  <a:lnTo>
                    <a:pt x="7712710" y="3928110"/>
                  </a:lnTo>
                  <a:lnTo>
                    <a:pt x="7430770" y="3920490"/>
                  </a:lnTo>
                  <a:lnTo>
                    <a:pt x="7029450" y="3990340"/>
                  </a:lnTo>
                  <a:lnTo>
                    <a:pt x="6893560" y="3958590"/>
                  </a:lnTo>
                  <a:lnTo>
                    <a:pt x="6723380" y="4144010"/>
                  </a:lnTo>
                  <a:lnTo>
                    <a:pt x="6663690" y="4138930"/>
                  </a:lnTo>
                  <a:lnTo>
                    <a:pt x="6615430" y="4178300"/>
                  </a:lnTo>
                  <a:lnTo>
                    <a:pt x="6060440" y="4319270"/>
                  </a:lnTo>
                  <a:lnTo>
                    <a:pt x="5891530" y="4413250"/>
                  </a:lnTo>
                  <a:lnTo>
                    <a:pt x="5562600" y="4471670"/>
                  </a:lnTo>
                  <a:lnTo>
                    <a:pt x="5500370" y="4533900"/>
                  </a:lnTo>
                  <a:lnTo>
                    <a:pt x="5226050" y="4518660"/>
                  </a:lnTo>
                  <a:lnTo>
                    <a:pt x="4831080" y="4631690"/>
                  </a:lnTo>
                  <a:lnTo>
                    <a:pt x="4494530" y="4771390"/>
                  </a:lnTo>
                  <a:lnTo>
                    <a:pt x="4112260" y="4906010"/>
                  </a:lnTo>
                  <a:lnTo>
                    <a:pt x="3788410" y="4993640"/>
                  </a:lnTo>
                  <a:lnTo>
                    <a:pt x="3375660" y="5184140"/>
                  </a:lnTo>
                  <a:lnTo>
                    <a:pt x="3220720" y="5120640"/>
                  </a:lnTo>
                  <a:lnTo>
                    <a:pt x="2202180" y="4268470"/>
                  </a:lnTo>
                  <a:lnTo>
                    <a:pt x="1520190" y="4114800"/>
                  </a:lnTo>
                  <a:lnTo>
                    <a:pt x="1164590" y="3907790"/>
                  </a:lnTo>
                  <a:lnTo>
                    <a:pt x="0" y="4693920"/>
                  </a:lnTo>
                  <a:close/>
                </a:path>
              </a:pathLst>
            </a:custGeom>
            <a:blipFill>
              <a:blip r:embed="rId2"/>
              <a:stretch>
                <a:fillRect l="0" t="-23222" r="0" b="-2322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4490" y="3865880"/>
              <a:ext cx="10337800" cy="1433830"/>
            </a:xfrm>
            <a:custGeom>
              <a:avLst/>
              <a:gdLst/>
              <a:ahLst/>
              <a:cxnLst/>
              <a:rect r="r" b="b" t="t" l="l"/>
              <a:pathLst>
                <a:path h="1433830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433830"/>
                  </a:lnTo>
                  <a:lnTo>
                    <a:pt x="0" y="1433830"/>
                  </a:lnTo>
                  <a:close/>
                </a:path>
              </a:pathLst>
            </a:custGeom>
            <a:blipFill>
              <a:blip r:embed="rId3"/>
              <a:stretch>
                <a:fillRect l="-2380" t="-259047" r="-729" b="-584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4200" cy="1084580"/>
            </a:xfrm>
            <a:custGeom>
              <a:avLst/>
              <a:gdLst/>
              <a:ahLst/>
              <a:cxnLst/>
              <a:rect r="r" b="b" t="t" l="l"/>
              <a:pathLst>
                <a:path h="1084580" w="10744200">
                  <a:moveTo>
                    <a:pt x="0" y="0"/>
                  </a:moveTo>
                  <a:lnTo>
                    <a:pt x="10744200" y="0"/>
                  </a:lnTo>
                  <a:lnTo>
                    <a:pt x="10744200" y="1084580"/>
                  </a:lnTo>
                  <a:lnTo>
                    <a:pt x="0" y="1084580"/>
                  </a:lnTo>
                  <a:close/>
                </a:path>
              </a:pathLst>
            </a:custGeom>
            <a:blipFill>
              <a:blip r:embed="rId3"/>
              <a:stretch>
                <a:fillRect l="0" t="-5378" r="0" b="-38085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10800000">
            <a:off x="-349975" y="-7551646"/>
            <a:ext cx="19567790" cy="9652055"/>
            <a:chOff x="0" y="0"/>
            <a:chExt cx="10744200" cy="52997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64770"/>
              <a:ext cx="10741660" cy="5184140"/>
            </a:xfrm>
            <a:custGeom>
              <a:avLst/>
              <a:gdLst/>
              <a:ahLst/>
              <a:cxnLst/>
              <a:rect r="r" b="b" t="t" l="l"/>
              <a:pathLst>
                <a:path h="5184140" w="10741660">
                  <a:moveTo>
                    <a:pt x="0" y="811530"/>
                  </a:moveTo>
                  <a:lnTo>
                    <a:pt x="35560" y="789940"/>
                  </a:lnTo>
                  <a:lnTo>
                    <a:pt x="637540" y="782320"/>
                  </a:lnTo>
                  <a:lnTo>
                    <a:pt x="1164590" y="579120"/>
                  </a:lnTo>
                  <a:lnTo>
                    <a:pt x="2383790" y="867410"/>
                  </a:lnTo>
                  <a:lnTo>
                    <a:pt x="3634740" y="336550"/>
                  </a:lnTo>
                  <a:lnTo>
                    <a:pt x="4640580" y="543560"/>
                  </a:lnTo>
                  <a:lnTo>
                    <a:pt x="5723890" y="302260"/>
                  </a:lnTo>
                  <a:lnTo>
                    <a:pt x="6339840" y="212090"/>
                  </a:lnTo>
                  <a:lnTo>
                    <a:pt x="6723380" y="317500"/>
                  </a:lnTo>
                  <a:lnTo>
                    <a:pt x="7087870" y="276860"/>
                  </a:lnTo>
                  <a:lnTo>
                    <a:pt x="7548880" y="0"/>
                  </a:lnTo>
                  <a:lnTo>
                    <a:pt x="7730490" y="170180"/>
                  </a:lnTo>
                  <a:lnTo>
                    <a:pt x="8448040" y="322580"/>
                  </a:lnTo>
                  <a:lnTo>
                    <a:pt x="9061450" y="283210"/>
                  </a:lnTo>
                  <a:lnTo>
                    <a:pt x="10337800" y="624840"/>
                  </a:lnTo>
                  <a:lnTo>
                    <a:pt x="10741660" y="613410"/>
                  </a:lnTo>
                  <a:lnTo>
                    <a:pt x="10706100" y="4631690"/>
                  </a:lnTo>
                  <a:lnTo>
                    <a:pt x="8354060" y="4024630"/>
                  </a:lnTo>
                  <a:lnTo>
                    <a:pt x="7712710" y="3928110"/>
                  </a:lnTo>
                  <a:lnTo>
                    <a:pt x="7430770" y="3920490"/>
                  </a:lnTo>
                  <a:lnTo>
                    <a:pt x="7029450" y="3990340"/>
                  </a:lnTo>
                  <a:lnTo>
                    <a:pt x="6893560" y="3958590"/>
                  </a:lnTo>
                  <a:lnTo>
                    <a:pt x="6723380" y="4144010"/>
                  </a:lnTo>
                  <a:lnTo>
                    <a:pt x="6663690" y="4138930"/>
                  </a:lnTo>
                  <a:lnTo>
                    <a:pt x="6615430" y="4178300"/>
                  </a:lnTo>
                  <a:lnTo>
                    <a:pt x="6060440" y="4319270"/>
                  </a:lnTo>
                  <a:lnTo>
                    <a:pt x="5891530" y="4413250"/>
                  </a:lnTo>
                  <a:lnTo>
                    <a:pt x="5562600" y="4471670"/>
                  </a:lnTo>
                  <a:lnTo>
                    <a:pt x="5500370" y="4533900"/>
                  </a:lnTo>
                  <a:lnTo>
                    <a:pt x="5226050" y="4518660"/>
                  </a:lnTo>
                  <a:lnTo>
                    <a:pt x="4831080" y="4631690"/>
                  </a:lnTo>
                  <a:lnTo>
                    <a:pt x="4494530" y="4771390"/>
                  </a:lnTo>
                  <a:lnTo>
                    <a:pt x="4112260" y="4906010"/>
                  </a:lnTo>
                  <a:lnTo>
                    <a:pt x="3788410" y="4993640"/>
                  </a:lnTo>
                  <a:lnTo>
                    <a:pt x="3375660" y="5184140"/>
                  </a:lnTo>
                  <a:lnTo>
                    <a:pt x="3220720" y="5120640"/>
                  </a:lnTo>
                  <a:lnTo>
                    <a:pt x="2202180" y="4268470"/>
                  </a:lnTo>
                  <a:lnTo>
                    <a:pt x="1520190" y="4114800"/>
                  </a:lnTo>
                  <a:lnTo>
                    <a:pt x="1164590" y="3907790"/>
                  </a:lnTo>
                  <a:lnTo>
                    <a:pt x="0" y="4693920"/>
                  </a:lnTo>
                  <a:close/>
                </a:path>
              </a:pathLst>
            </a:custGeom>
            <a:blipFill>
              <a:blip r:embed="rId2"/>
              <a:stretch>
                <a:fillRect l="0" t="-23222" r="0" b="-2322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64490" y="3865880"/>
              <a:ext cx="10337800" cy="1433830"/>
            </a:xfrm>
            <a:custGeom>
              <a:avLst/>
              <a:gdLst/>
              <a:ahLst/>
              <a:cxnLst/>
              <a:rect r="r" b="b" t="t" l="l"/>
              <a:pathLst>
                <a:path h="1433830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433830"/>
                  </a:lnTo>
                  <a:lnTo>
                    <a:pt x="0" y="1433830"/>
                  </a:lnTo>
                  <a:close/>
                </a:path>
              </a:pathLst>
            </a:custGeom>
            <a:blipFill>
              <a:blip r:embed="rId3"/>
              <a:stretch>
                <a:fillRect l="-2380" t="-259047" r="-729" b="-584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44200" cy="1084580"/>
            </a:xfrm>
            <a:custGeom>
              <a:avLst/>
              <a:gdLst/>
              <a:ahLst/>
              <a:cxnLst/>
              <a:rect r="r" b="b" t="t" l="l"/>
              <a:pathLst>
                <a:path h="1084580" w="10744200">
                  <a:moveTo>
                    <a:pt x="0" y="0"/>
                  </a:moveTo>
                  <a:lnTo>
                    <a:pt x="10744200" y="0"/>
                  </a:lnTo>
                  <a:lnTo>
                    <a:pt x="10744200" y="1084580"/>
                  </a:lnTo>
                  <a:lnTo>
                    <a:pt x="0" y="1084580"/>
                  </a:lnTo>
                  <a:close/>
                </a:path>
              </a:pathLst>
            </a:custGeom>
            <a:blipFill>
              <a:blip r:embed="rId3"/>
              <a:stretch>
                <a:fillRect l="0" t="-5378" r="0" b="-38085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5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8469" y="1862592"/>
            <a:ext cx="4416211" cy="5581309"/>
          </a:xfrm>
          <a:custGeom>
            <a:avLst/>
            <a:gdLst/>
            <a:ahLst/>
            <a:cxnLst/>
            <a:rect r="r" b="b" t="t" l="l"/>
            <a:pathLst>
              <a:path h="5581309" w="4416211">
                <a:moveTo>
                  <a:pt x="0" y="0"/>
                </a:moveTo>
                <a:lnTo>
                  <a:pt x="4416211" y="0"/>
                </a:lnTo>
                <a:lnTo>
                  <a:pt x="4416211" y="5581309"/>
                </a:lnTo>
                <a:lnTo>
                  <a:pt x="0" y="558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54680" y="2480395"/>
            <a:ext cx="4749545" cy="6469981"/>
          </a:xfrm>
          <a:custGeom>
            <a:avLst/>
            <a:gdLst/>
            <a:ahLst/>
            <a:cxnLst/>
            <a:rect r="r" b="b" t="t" l="l"/>
            <a:pathLst>
              <a:path h="6469981" w="4749545">
                <a:moveTo>
                  <a:pt x="0" y="0"/>
                </a:moveTo>
                <a:lnTo>
                  <a:pt x="4749545" y="0"/>
                </a:lnTo>
                <a:lnTo>
                  <a:pt x="4749545" y="6469982"/>
                </a:lnTo>
                <a:lnTo>
                  <a:pt x="0" y="6469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667" r="-120" b="-69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9312" y="1965021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5660" y="588110"/>
            <a:ext cx="16076680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F6F6F6"/>
                </a:solidFill>
                <a:latin typeface="Sports World"/>
                <a:ea typeface="Sports World"/>
                <a:cs typeface="Sports World"/>
                <a:sym typeface="Sports World"/>
              </a:rPr>
              <a:t>EN CONCLUSIÓN...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92093" y="3398298"/>
            <a:ext cx="4285271" cy="6356958"/>
          </a:xfrm>
          <a:custGeom>
            <a:avLst/>
            <a:gdLst/>
            <a:ahLst/>
            <a:cxnLst/>
            <a:rect r="r" b="b" t="t" l="l"/>
            <a:pathLst>
              <a:path h="6356958" w="4285271">
                <a:moveTo>
                  <a:pt x="0" y="0"/>
                </a:moveTo>
                <a:lnTo>
                  <a:pt x="4285270" y="0"/>
                </a:lnTo>
                <a:lnTo>
                  <a:pt x="4285270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01" t="-23903" r="-31852" b="-47415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481" y="904875"/>
            <a:ext cx="9026778" cy="81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28802"/>
            <a:ext cx="9205555" cy="828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Introducción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3F8955"/>
                </a:solidFill>
                <a:latin typeface="Saira Medium"/>
                <a:ea typeface="Saira Medium"/>
                <a:cs typeface="Saira Medium"/>
                <a:sym typeface="Saira Medium"/>
              </a:rPr>
              <a:t>Recursos (tangibles e intangibles) </a:t>
            </a:r>
          </a:p>
          <a:p>
            <a:pPr algn="l" marL="1554373" indent="-518124" lvl="2">
              <a:lnSpc>
                <a:spcPts val="5039"/>
              </a:lnSpc>
              <a:buAutoNum type="alphaLcPeriod" startAt="1"/>
            </a:pPr>
            <a:r>
              <a:rPr lang="en-US" b="true" sz="3599" spc="172">
                <a:solidFill>
                  <a:srgbClr val="3F8955"/>
                </a:solidFill>
                <a:latin typeface="Saira Medium"/>
                <a:ea typeface="Saira Medium"/>
                <a:cs typeface="Saira Medium"/>
                <a:sym typeface="Saira Medium"/>
              </a:rPr>
              <a:t>Identificar </a:t>
            </a:r>
          </a:p>
          <a:p>
            <a:pPr algn="l" marL="1554373" indent="-518124" lvl="2">
              <a:lnSpc>
                <a:spcPts val="5039"/>
              </a:lnSpc>
              <a:buAutoNum type="alphaLcPeriod" startAt="1"/>
            </a:pPr>
            <a:r>
              <a:rPr lang="en-US" b="true" sz="3599" spc="172">
                <a:solidFill>
                  <a:srgbClr val="3F8955"/>
                </a:solidFill>
                <a:latin typeface="Saira Medium"/>
                <a:ea typeface="Saira Medium"/>
                <a:cs typeface="Saira Medium"/>
                <a:sym typeface="Saira Medium"/>
              </a:rPr>
              <a:t>Evaluar</a:t>
            </a:r>
          </a:p>
          <a:p>
            <a:pPr algn="l" marL="1554373" indent="-518124" lvl="2">
              <a:lnSpc>
                <a:spcPts val="5039"/>
              </a:lnSpc>
              <a:buAutoNum type="alphaL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Ingresos derivados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Gestión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Ventaja competitiva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Alternativas para mejorar los recursos y capacidades 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Explotación de recursos y capacidades</a:t>
            </a:r>
          </a:p>
          <a:p>
            <a:pPr algn="l" marL="777187" indent="-388593" lvl="1">
              <a:lnSpc>
                <a:spcPts val="5039"/>
              </a:lnSpc>
              <a:buAutoNum type="arabicPeriod" startAt="1"/>
            </a:pPr>
            <a:r>
              <a:rPr lang="en-US" b="true" sz="3599" spc="172">
                <a:solidFill>
                  <a:srgbClr val="070605"/>
                </a:solidFill>
                <a:latin typeface="Saira Medium"/>
                <a:ea typeface="Saira Medium"/>
                <a:cs typeface="Saira Medium"/>
                <a:sym typeface="Saira Medium"/>
              </a:rPr>
              <a:t>Conclusión</a:t>
            </a:r>
          </a:p>
          <a:p>
            <a:pPr algn="l">
              <a:lnSpc>
                <a:spcPts val="5039"/>
              </a:lnSpc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596446" y="-2000539"/>
            <a:ext cx="9563134" cy="14214642"/>
            <a:chOff x="0" y="0"/>
            <a:chExt cx="3175000" cy="4719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4"/>
              <a:stretch>
                <a:fillRect l="-55721" t="0" r="-557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5"/>
              <a:stretch>
                <a:fillRect l="-4322" t="-3535" r="-51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092498" y="4361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820225" y="3260880"/>
            <a:ext cx="5119873" cy="376524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61701" y="694300"/>
            <a:ext cx="2745076" cy="334400"/>
          </a:xfrm>
          <a:custGeom>
            <a:avLst/>
            <a:gdLst/>
            <a:ahLst/>
            <a:cxnLst/>
            <a:rect r="r" b="b" t="t" l="l"/>
            <a:pathLst>
              <a:path h="334400" w="2745076">
                <a:moveTo>
                  <a:pt x="0" y="0"/>
                </a:moveTo>
                <a:lnTo>
                  <a:pt x="2745076" y="0"/>
                </a:lnTo>
                <a:lnTo>
                  <a:pt x="2745076" y="334400"/>
                </a:lnTo>
                <a:lnTo>
                  <a:pt x="0" y="334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156540" y="2716231"/>
            <a:ext cx="5466982" cy="546698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01922" y="2173449"/>
            <a:ext cx="4684819" cy="441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Los eventos deportivos, la plantilla, tienda oficial, los derechos de retransmisión televisiva y los derechos de imagen están relacionados con la plantilla del equipo, dependiendo de su desempeño en los partidos aumentan los ingresos de estos “subrecursos”.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4623" y="3661863"/>
            <a:ext cx="4684819" cy="308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La Fundación ReALMAdrid, la cantera o la ciudad deportiva, son las distintas instalaciones pertenecientes al Real Madrid, que aumentan el valor del equipo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4335" y="1463362"/>
            <a:ext cx="3639992" cy="60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57"/>
              </a:lnSpc>
              <a:spcBef>
                <a:spcPct val="0"/>
              </a:spcBef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 Jugadores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17672" y="7031660"/>
            <a:ext cx="10322123" cy="2212906"/>
            <a:chOff x="0" y="0"/>
            <a:chExt cx="13762830" cy="295054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216760"/>
              <a:ext cx="13762830" cy="1733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40"/>
                </a:lnSpc>
                <a:spcBef>
                  <a:spcPct val="0"/>
                </a:spcBef>
              </a:pPr>
              <a:r>
                <a:rPr lang="en-US" sz="2528" spc="121">
                  <a:solidFill>
                    <a:srgbClr val="070605"/>
                  </a:solidFill>
                  <a:latin typeface="Saira"/>
                  <a:ea typeface="Saira"/>
                  <a:cs typeface="Saira"/>
                  <a:sym typeface="Saira"/>
                </a:rPr>
                <a:t>Hospitality, el tour Bernabéu, entradas, abonados, eventos y conciertos, restaurantes y tiendas, son varios ejemplos de los distintos ingresos fuera de los principales del equipo.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67360" y="-66675"/>
              <a:ext cx="12228110" cy="784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7"/>
                </a:lnSpc>
                <a:spcBef>
                  <a:spcPct val="0"/>
                </a:spcBef>
              </a:pPr>
              <a:r>
                <a:rPr lang="en-US" b="true" sz="3540" spc="77">
                  <a:solidFill>
                    <a:srgbClr val="070605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Estadio Santiago Bernabéu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307387" y="2065874"/>
            <a:ext cx="3639992" cy="123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57"/>
              </a:lnSpc>
              <a:spcBef>
                <a:spcPct val="0"/>
              </a:spcBef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Instalaciones deportivas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01591" y="1424730"/>
            <a:ext cx="4684819" cy="42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Identificación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29696" y="64524"/>
            <a:ext cx="13028608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RECURSOS TANGIBLES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340751" y="9490691"/>
            <a:ext cx="2972099" cy="362056"/>
          </a:xfrm>
          <a:custGeom>
            <a:avLst/>
            <a:gdLst/>
            <a:ahLst/>
            <a:cxnLst/>
            <a:rect r="r" b="b" t="t" l="l"/>
            <a:pathLst>
              <a:path h="362056" w="2972099">
                <a:moveTo>
                  <a:pt x="0" y="0"/>
                </a:moveTo>
                <a:lnTo>
                  <a:pt x="2972098" y="0"/>
                </a:lnTo>
                <a:lnTo>
                  <a:pt x="2972098" y="362056"/>
                </a:lnTo>
                <a:lnTo>
                  <a:pt x="0" y="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1701" y="694300"/>
            <a:ext cx="2745076" cy="334400"/>
          </a:xfrm>
          <a:custGeom>
            <a:avLst/>
            <a:gdLst/>
            <a:ahLst/>
            <a:cxnLst/>
            <a:rect r="r" b="b" t="t" l="l"/>
            <a:pathLst>
              <a:path h="334400" w="2745076">
                <a:moveTo>
                  <a:pt x="0" y="0"/>
                </a:moveTo>
                <a:lnTo>
                  <a:pt x="2745076" y="0"/>
                </a:lnTo>
                <a:lnTo>
                  <a:pt x="2745076" y="334400"/>
                </a:lnTo>
                <a:lnTo>
                  <a:pt x="0" y="33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669817" y="4661069"/>
            <a:ext cx="4183769" cy="5191677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54529" y="4788942"/>
            <a:ext cx="4625751" cy="441549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5713519" y="6082754"/>
            <a:ext cx="6481179" cy="3780688"/>
          </a:xfrm>
          <a:custGeom>
            <a:avLst/>
            <a:gdLst/>
            <a:ahLst/>
            <a:cxnLst/>
            <a:rect r="r" b="b" t="t" l="l"/>
            <a:pathLst>
              <a:path h="3780688" w="6481179">
                <a:moveTo>
                  <a:pt x="0" y="0"/>
                </a:moveTo>
                <a:lnTo>
                  <a:pt x="6481179" y="0"/>
                </a:lnTo>
                <a:lnTo>
                  <a:pt x="6481179" y="3780688"/>
                </a:lnTo>
                <a:lnTo>
                  <a:pt x="0" y="37806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29696" y="64524"/>
            <a:ext cx="13028608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RECURSOS INTANGIBLES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92461" y="1424730"/>
            <a:ext cx="4684819" cy="42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Identificación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9185" y="1784395"/>
            <a:ext cx="3639992" cy="60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57"/>
              </a:lnSpc>
              <a:spcBef>
                <a:spcPct val="0"/>
              </a:spcBef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Marca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16660" y="1784395"/>
            <a:ext cx="3639992" cy="60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57"/>
              </a:lnSpc>
              <a:spcBef>
                <a:spcPct val="0"/>
              </a:spcBef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E-Sport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14874" y="2006529"/>
            <a:ext cx="3639992" cy="123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57"/>
              </a:lnSpc>
              <a:spcBef>
                <a:spcPct val="0"/>
              </a:spcBef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Activos Digitales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71849"/>
            <a:ext cx="4684819" cy="131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Con aportaciones a la tienda oficial, y los patrocinios de los jugadores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01240" y="3308308"/>
            <a:ext cx="4684819" cy="264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Con la página web y sus redes sociales, además de los derechos de retransmisión televisiva, aumentan sus ganancias de empresa.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94247" y="2771849"/>
            <a:ext cx="4684819" cy="175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Con su participación en ligas virtuales consigue llegar a más usuarios a través de los distintos medios. 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062206" y="7498220"/>
            <a:ext cx="2817023" cy="1202563"/>
            <a:chOff x="0" y="0"/>
            <a:chExt cx="741932" cy="3167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Eventos Deportivos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547007" y="3467897"/>
            <a:ext cx="1958580" cy="2522761"/>
          </a:xfrm>
          <a:custGeom>
            <a:avLst/>
            <a:gdLst/>
            <a:ahLst/>
            <a:cxnLst/>
            <a:rect r="r" b="b" t="t" l="l"/>
            <a:pathLst>
              <a:path h="2522761" w="1958580">
                <a:moveTo>
                  <a:pt x="0" y="0"/>
                </a:moveTo>
                <a:lnTo>
                  <a:pt x="1958580" y="0"/>
                </a:lnTo>
                <a:lnTo>
                  <a:pt x="1958580" y="2522761"/>
                </a:lnTo>
                <a:lnTo>
                  <a:pt x="0" y="2522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08785" y="2331704"/>
            <a:ext cx="7463264" cy="4795147"/>
          </a:xfrm>
          <a:custGeom>
            <a:avLst/>
            <a:gdLst/>
            <a:ahLst/>
            <a:cxnLst/>
            <a:rect r="r" b="b" t="t" l="l"/>
            <a:pathLst>
              <a:path h="4795147" w="7463264">
                <a:moveTo>
                  <a:pt x="0" y="0"/>
                </a:moveTo>
                <a:lnTo>
                  <a:pt x="7463264" y="0"/>
                </a:lnTo>
                <a:lnTo>
                  <a:pt x="7463264" y="4795147"/>
                </a:lnTo>
                <a:lnTo>
                  <a:pt x="0" y="4795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715407" y="4040751"/>
            <a:ext cx="6849657" cy="458989"/>
            <a:chOff x="0" y="0"/>
            <a:chExt cx="1804025" cy="1208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04025" cy="120886"/>
            </a:xfrm>
            <a:custGeom>
              <a:avLst/>
              <a:gdLst/>
              <a:ahLst/>
              <a:cxnLst/>
              <a:rect r="r" b="b" t="t" l="l"/>
              <a:pathLst>
                <a:path h="120886" w="1804025">
                  <a:moveTo>
                    <a:pt x="0" y="0"/>
                  </a:moveTo>
                  <a:lnTo>
                    <a:pt x="1804025" y="0"/>
                  </a:lnTo>
                  <a:lnTo>
                    <a:pt x="1804025" y="120886"/>
                  </a:lnTo>
                  <a:lnTo>
                    <a:pt x="0" y="120886"/>
                  </a:lnTo>
                  <a:close/>
                </a:path>
              </a:pathLst>
            </a:custGeom>
            <a:solidFill>
              <a:srgbClr val="F1DCAE">
                <a:alpha val="2392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04025" cy="158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775493" y="300972"/>
            <a:ext cx="6718754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RECURSOS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0473" y="55607"/>
            <a:ext cx="5007296" cy="42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Evaluación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615588" y="2739980"/>
            <a:ext cx="6849657" cy="458989"/>
            <a:chOff x="0" y="0"/>
            <a:chExt cx="1804025" cy="1208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04025" cy="120886"/>
            </a:xfrm>
            <a:custGeom>
              <a:avLst/>
              <a:gdLst/>
              <a:ahLst/>
              <a:cxnLst/>
              <a:rect r="r" b="b" t="t" l="l"/>
              <a:pathLst>
                <a:path h="120886" w="1804025">
                  <a:moveTo>
                    <a:pt x="0" y="0"/>
                  </a:moveTo>
                  <a:lnTo>
                    <a:pt x="1804025" y="0"/>
                  </a:lnTo>
                  <a:lnTo>
                    <a:pt x="1804025" y="120886"/>
                  </a:lnTo>
                  <a:lnTo>
                    <a:pt x="0" y="120886"/>
                  </a:lnTo>
                  <a:close/>
                </a:path>
              </a:pathLst>
            </a:custGeom>
            <a:solidFill>
              <a:srgbClr val="F1DCAE">
                <a:alpha val="2392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04025" cy="158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20473" y="5337940"/>
            <a:ext cx="6849657" cy="458989"/>
            <a:chOff x="0" y="0"/>
            <a:chExt cx="1804025" cy="1208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04025" cy="120886"/>
            </a:xfrm>
            <a:custGeom>
              <a:avLst/>
              <a:gdLst/>
              <a:ahLst/>
              <a:cxnLst/>
              <a:rect r="r" b="b" t="t" l="l"/>
              <a:pathLst>
                <a:path h="120886" w="1804025">
                  <a:moveTo>
                    <a:pt x="0" y="0"/>
                  </a:moveTo>
                  <a:lnTo>
                    <a:pt x="1804025" y="0"/>
                  </a:lnTo>
                  <a:lnTo>
                    <a:pt x="1804025" y="120886"/>
                  </a:lnTo>
                  <a:lnTo>
                    <a:pt x="0" y="120886"/>
                  </a:lnTo>
                  <a:close/>
                </a:path>
              </a:pathLst>
            </a:custGeom>
            <a:solidFill>
              <a:srgbClr val="F1DCAE">
                <a:alpha val="23922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804025" cy="158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5444" t="0" r="-15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940098" y="283775"/>
            <a:ext cx="2064126" cy="2064126"/>
          </a:xfrm>
          <a:custGeom>
            <a:avLst/>
            <a:gdLst/>
            <a:ahLst/>
            <a:cxnLst/>
            <a:rect r="r" b="b" t="t" l="l"/>
            <a:pathLst>
              <a:path h="2064126" w="2064126">
                <a:moveTo>
                  <a:pt x="0" y="0"/>
                </a:moveTo>
                <a:lnTo>
                  <a:pt x="2064127" y="0"/>
                </a:lnTo>
                <a:lnTo>
                  <a:pt x="2064127" y="2064127"/>
                </a:lnTo>
                <a:lnTo>
                  <a:pt x="0" y="2064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75493" y="300972"/>
            <a:ext cx="6718754" cy="127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sz="7198">
                <a:solidFill>
                  <a:srgbClr val="080808"/>
                </a:solidFill>
                <a:latin typeface="Sports World"/>
                <a:ea typeface="Sports World"/>
                <a:cs typeface="Sports World"/>
                <a:sym typeface="Sports World"/>
              </a:rPr>
              <a:t>RECURSOS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20473" y="55607"/>
            <a:ext cx="5007296" cy="42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0"/>
              </a:lnSpc>
              <a:spcBef>
                <a:spcPct val="0"/>
              </a:spcBef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Evaluación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4244" y="3639789"/>
            <a:ext cx="8428621" cy="222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006" indent="-273003" lvl="1">
              <a:lnSpc>
                <a:spcPts val="3540"/>
              </a:lnSpc>
              <a:buFont typeface="Arial"/>
              <a:buChar char="•"/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Prestigio solo por estar en el Madrid</a:t>
            </a:r>
          </a:p>
          <a:p>
            <a:pPr algn="l" marL="546006" indent="-273003" lvl="1">
              <a:lnSpc>
                <a:spcPts val="3540"/>
              </a:lnSpc>
              <a:buFont typeface="Arial"/>
              <a:buChar char="•"/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Primas por ganar competiciones (En especial la Champions)</a:t>
            </a:r>
          </a:p>
          <a:p>
            <a:pPr algn="l" marL="546006" indent="-273003" lvl="1">
              <a:lnSpc>
                <a:spcPts val="3540"/>
              </a:lnSpc>
              <a:buFont typeface="Arial"/>
              <a:buChar char="•"/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Formación de Excelencia</a:t>
            </a:r>
          </a:p>
          <a:p>
            <a:pPr algn="l" marL="546006" indent="-273003" lvl="1">
              <a:lnSpc>
                <a:spcPts val="3540"/>
              </a:lnSpc>
              <a:spcBef>
                <a:spcPct val="0"/>
              </a:spcBef>
              <a:buFont typeface="Arial"/>
              <a:buChar char="•"/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Contratos personales y dentro del club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0661" y="2843901"/>
            <a:ext cx="4343028" cy="60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7"/>
              </a:lnSpc>
              <a:spcBef>
                <a:spcPct val="0"/>
              </a:spcBef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 Jugadores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8179" y="7374369"/>
            <a:ext cx="7946568" cy="132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006" indent="-273003" lvl="1">
              <a:lnSpc>
                <a:spcPts val="3540"/>
              </a:lnSpc>
              <a:buFont typeface="Arial"/>
              <a:buChar char="•"/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Ganar Partidos = Mejorar la imagen de marca</a:t>
            </a:r>
          </a:p>
          <a:p>
            <a:pPr algn="l" marL="546006" indent="-273003" lvl="1">
              <a:lnSpc>
                <a:spcPts val="3540"/>
              </a:lnSpc>
              <a:spcBef>
                <a:spcPct val="0"/>
              </a:spcBef>
              <a:buFont typeface="Arial"/>
              <a:buChar char="•"/>
            </a:pPr>
            <a:r>
              <a:rPr lang="en-US" sz="2528" spc="121">
                <a:solidFill>
                  <a:srgbClr val="070605"/>
                </a:solidFill>
                <a:latin typeface="Saira"/>
                <a:ea typeface="Saira"/>
                <a:cs typeface="Saira"/>
                <a:sym typeface="Saira"/>
              </a:rPr>
              <a:t>Mejorar la imagen de marca = Ganar más dinero = Comprar mejores jugadores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1788" y="6575728"/>
            <a:ext cx="3639992" cy="60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7"/>
              </a:lnSpc>
              <a:spcBef>
                <a:spcPct val="0"/>
              </a:spcBef>
            </a:pPr>
            <a:r>
              <a:rPr lang="en-US" b="true" sz="3540" spc="77">
                <a:solidFill>
                  <a:srgbClr val="070605"/>
                </a:solidFill>
                <a:latin typeface="Saira Bold"/>
                <a:ea typeface="Saira Bold"/>
                <a:cs typeface="Saira Bold"/>
                <a:sym typeface="Saira Bold"/>
              </a:rPr>
              <a:t>Marca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8782" y="4375599"/>
            <a:ext cx="2817023" cy="1202563"/>
            <a:chOff x="0" y="0"/>
            <a:chExt cx="741932" cy="3167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Jugadores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9758" y="7696495"/>
            <a:ext cx="2817023" cy="806012"/>
            <a:chOff x="0" y="0"/>
            <a:chExt cx="741932" cy="2122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1932" cy="212283"/>
            </a:xfrm>
            <a:custGeom>
              <a:avLst/>
              <a:gdLst/>
              <a:ahLst/>
              <a:cxnLst/>
              <a:rect r="r" b="b" t="t" l="l"/>
              <a:pathLst>
                <a:path h="212283" w="741932">
                  <a:moveTo>
                    <a:pt x="106141" y="0"/>
                  </a:moveTo>
                  <a:lnTo>
                    <a:pt x="635791" y="0"/>
                  </a:lnTo>
                  <a:cubicBezTo>
                    <a:pt x="663941" y="0"/>
                    <a:pt x="690939" y="11183"/>
                    <a:pt x="710844" y="31088"/>
                  </a:cubicBezTo>
                  <a:cubicBezTo>
                    <a:pt x="730749" y="50994"/>
                    <a:pt x="741932" y="77991"/>
                    <a:pt x="741932" y="106141"/>
                  </a:cubicBezTo>
                  <a:lnTo>
                    <a:pt x="741932" y="106141"/>
                  </a:lnTo>
                  <a:cubicBezTo>
                    <a:pt x="741932" y="164762"/>
                    <a:pt x="694411" y="212283"/>
                    <a:pt x="635791" y="212283"/>
                  </a:cubicBezTo>
                  <a:lnTo>
                    <a:pt x="106141" y="212283"/>
                  </a:lnTo>
                  <a:cubicBezTo>
                    <a:pt x="77991" y="212283"/>
                    <a:pt x="50994" y="201100"/>
                    <a:pt x="31088" y="181195"/>
                  </a:cubicBezTo>
                  <a:cubicBezTo>
                    <a:pt x="11183" y="161289"/>
                    <a:pt x="0" y="134292"/>
                    <a:pt x="0" y="106141"/>
                  </a:cubicBezTo>
                  <a:lnTo>
                    <a:pt x="0" y="106141"/>
                  </a:lnTo>
                  <a:cubicBezTo>
                    <a:pt x="0" y="77991"/>
                    <a:pt x="11183" y="50994"/>
                    <a:pt x="31088" y="31088"/>
                  </a:cubicBezTo>
                  <a:cubicBezTo>
                    <a:pt x="50994" y="11183"/>
                    <a:pt x="77991" y="0"/>
                    <a:pt x="106141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41932" cy="250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Plantilla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8348" y="9064482"/>
            <a:ext cx="3579843" cy="1028117"/>
            <a:chOff x="0" y="0"/>
            <a:chExt cx="942839" cy="2707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2839" cy="270780"/>
            </a:xfrm>
            <a:custGeom>
              <a:avLst/>
              <a:gdLst/>
              <a:ahLst/>
              <a:cxnLst/>
              <a:rect r="r" b="b" t="t" l="l"/>
              <a:pathLst>
                <a:path h="270780" w="942839">
                  <a:moveTo>
                    <a:pt x="110295" y="0"/>
                  </a:moveTo>
                  <a:lnTo>
                    <a:pt x="832545" y="0"/>
                  </a:lnTo>
                  <a:cubicBezTo>
                    <a:pt x="861797" y="0"/>
                    <a:pt x="889850" y="11620"/>
                    <a:pt x="910535" y="32305"/>
                  </a:cubicBezTo>
                  <a:cubicBezTo>
                    <a:pt x="931219" y="52989"/>
                    <a:pt x="942839" y="81043"/>
                    <a:pt x="942839" y="110295"/>
                  </a:cubicBezTo>
                  <a:lnTo>
                    <a:pt x="942839" y="160485"/>
                  </a:lnTo>
                  <a:cubicBezTo>
                    <a:pt x="942839" y="189737"/>
                    <a:pt x="931219" y="217791"/>
                    <a:pt x="910535" y="238475"/>
                  </a:cubicBezTo>
                  <a:cubicBezTo>
                    <a:pt x="889850" y="259159"/>
                    <a:pt x="861797" y="270780"/>
                    <a:pt x="832545" y="270780"/>
                  </a:cubicBezTo>
                  <a:lnTo>
                    <a:pt x="110295" y="270780"/>
                  </a:lnTo>
                  <a:cubicBezTo>
                    <a:pt x="81043" y="270780"/>
                    <a:pt x="52989" y="259159"/>
                    <a:pt x="32305" y="238475"/>
                  </a:cubicBezTo>
                  <a:cubicBezTo>
                    <a:pt x="11620" y="217791"/>
                    <a:pt x="0" y="189737"/>
                    <a:pt x="0" y="160485"/>
                  </a:cubicBezTo>
                  <a:lnTo>
                    <a:pt x="0" y="110295"/>
                  </a:lnTo>
                  <a:cubicBezTo>
                    <a:pt x="0" y="81043"/>
                    <a:pt x="11620" y="52989"/>
                    <a:pt x="32305" y="32305"/>
                  </a:cubicBezTo>
                  <a:cubicBezTo>
                    <a:pt x="52989" y="11620"/>
                    <a:pt x="81043" y="0"/>
                    <a:pt x="110295" y="0"/>
                  </a:cubicBezTo>
                  <a:close/>
                </a:path>
              </a:pathLst>
            </a:custGeom>
            <a:solidFill>
              <a:srgbClr val="3F895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42839" cy="30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Instalaciones Deportivas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353630" y="4376517"/>
            <a:ext cx="2234175" cy="1202563"/>
            <a:chOff x="0" y="0"/>
            <a:chExt cx="588425" cy="3167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8425" cy="316724"/>
            </a:xfrm>
            <a:custGeom>
              <a:avLst/>
              <a:gdLst/>
              <a:ahLst/>
              <a:cxnLst/>
              <a:rect r="r" b="b" t="t" l="l"/>
              <a:pathLst>
                <a:path h="316724" w="588425">
                  <a:moveTo>
                    <a:pt x="158362" y="0"/>
                  </a:moveTo>
                  <a:lnTo>
                    <a:pt x="430063" y="0"/>
                  </a:lnTo>
                  <a:cubicBezTo>
                    <a:pt x="472063" y="0"/>
                    <a:pt x="512343" y="16685"/>
                    <a:pt x="542041" y="46383"/>
                  </a:cubicBezTo>
                  <a:cubicBezTo>
                    <a:pt x="571740" y="76082"/>
                    <a:pt x="588425" y="116362"/>
                    <a:pt x="588425" y="158362"/>
                  </a:cubicBezTo>
                  <a:lnTo>
                    <a:pt x="588425" y="158362"/>
                  </a:lnTo>
                  <a:cubicBezTo>
                    <a:pt x="588425" y="200362"/>
                    <a:pt x="571740" y="240643"/>
                    <a:pt x="542041" y="270341"/>
                  </a:cubicBezTo>
                  <a:cubicBezTo>
                    <a:pt x="512343" y="300040"/>
                    <a:pt x="472063" y="316724"/>
                    <a:pt x="430063" y="316724"/>
                  </a:cubicBezTo>
                  <a:lnTo>
                    <a:pt x="158362" y="316724"/>
                  </a:lnTo>
                  <a:cubicBezTo>
                    <a:pt x="116362" y="316724"/>
                    <a:pt x="76082" y="300040"/>
                    <a:pt x="46383" y="270341"/>
                  </a:cubicBezTo>
                  <a:cubicBezTo>
                    <a:pt x="16685" y="240643"/>
                    <a:pt x="0" y="200362"/>
                    <a:pt x="0" y="158362"/>
                  </a:cubicBezTo>
                  <a:lnTo>
                    <a:pt x="0" y="158362"/>
                  </a:lnTo>
                  <a:cubicBezTo>
                    <a:pt x="0" y="116362"/>
                    <a:pt x="16685" y="76082"/>
                    <a:pt x="46383" y="46383"/>
                  </a:cubicBezTo>
                  <a:cubicBezTo>
                    <a:pt x="76082" y="16685"/>
                    <a:pt x="116362" y="0"/>
                    <a:pt x="158362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88425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Marca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062206" y="7498220"/>
            <a:ext cx="2817023" cy="1202563"/>
            <a:chOff x="0" y="0"/>
            <a:chExt cx="741932" cy="3167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41932" cy="316724"/>
            </a:xfrm>
            <a:custGeom>
              <a:avLst/>
              <a:gdLst/>
              <a:ahLst/>
              <a:cxnLst/>
              <a:rect r="r" b="b" t="t" l="l"/>
              <a:pathLst>
                <a:path h="316724" w="741932">
                  <a:moveTo>
                    <a:pt x="140161" y="0"/>
                  </a:moveTo>
                  <a:lnTo>
                    <a:pt x="601771" y="0"/>
                  </a:lnTo>
                  <a:cubicBezTo>
                    <a:pt x="638944" y="0"/>
                    <a:pt x="674594" y="14767"/>
                    <a:pt x="700880" y="41052"/>
                  </a:cubicBezTo>
                  <a:cubicBezTo>
                    <a:pt x="727165" y="67338"/>
                    <a:pt x="741932" y="102988"/>
                    <a:pt x="741932" y="140161"/>
                  </a:cubicBezTo>
                  <a:lnTo>
                    <a:pt x="741932" y="176563"/>
                  </a:lnTo>
                  <a:cubicBezTo>
                    <a:pt x="741932" y="253972"/>
                    <a:pt x="679180" y="316724"/>
                    <a:pt x="601771" y="316724"/>
                  </a:cubicBezTo>
                  <a:lnTo>
                    <a:pt x="140161" y="316724"/>
                  </a:lnTo>
                  <a:cubicBezTo>
                    <a:pt x="102988" y="316724"/>
                    <a:pt x="67338" y="301957"/>
                    <a:pt x="41052" y="275672"/>
                  </a:cubicBezTo>
                  <a:cubicBezTo>
                    <a:pt x="14767" y="249387"/>
                    <a:pt x="0" y="213736"/>
                    <a:pt x="0" y="176563"/>
                  </a:cubicBezTo>
                  <a:lnTo>
                    <a:pt x="0" y="140161"/>
                  </a:lnTo>
                  <a:cubicBezTo>
                    <a:pt x="0" y="102988"/>
                    <a:pt x="14767" y="67338"/>
                    <a:pt x="41052" y="41052"/>
                  </a:cubicBezTo>
                  <a:cubicBezTo>
                    <a:pt x="67338" y="14767"/>
                    <a:pt x="102988" y="0"/>
                    <a:pt x="140161" y="0"/>
                  </a:cubicBezTo>
                  <a:close/>
                </a:path>
              </a:pathLst>
            </a:custGeom>
            <a:solidFill>
              <a:srgbClr val="F8BA0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741932" cy="354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1"/>
                </a:lnSpc>
              </a:pPr>
              <a:r>
                <a:rPr lang="en-US" b="true" sz="2394" spc="162">
                  <a:solidFill>
                    <a:srgbClr val="FFFFFF"/>
                  </a:solidFill>
                  <a:latin typeface="Saira Bold"/>
                  <a:ea typeface="Saira Bold"/>
                  <a:cs typeface="Saira Bold"/>
                  <a:sym typeface="Saira Bold"/>
                </a:rPr>
                <a:t>Eventos Deportivos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3566781" y="8099501"/>
            <a:ext cx="14954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2157293" y="5578162"/>
            <a:ext cx="976" cy="21183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3565805" y="4976881"/>
            <a:ext cx="2209689" cy="24913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3565805" y="4976881"/>
            <a:ext cx="1787825" cy="9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V="true">
            <a:off x="2158269" y="5579080"/>
            <a:ext cx="3617224" cy="21174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2158269" y="8502507"/>
            <a:ext cx="0" cy="5619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DAGUNliBraY</dc:identifier>
  <dcterms:modified xsi:type="dcterms:W3CDTF">2011-08-01T06:04:30Z</dcterms:modified>
  <cp:revision>1</cp:revision>
  <dc:title>Análisis interno Real Madrid</dc:title>
</cp:coreProperties>
</file>